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 id="2147483835" r:id="rId2"/>
    <p:sldMasterId id="2147483848" r:id="rId3"/>
    <p:sldMasterId id="2147483812" r:id="rId4"/>
    <p:sldMasterId id="2147483824" r:id="rId5"/>
  </p:sldMasterIdLst>
  <p:notesMasterIdLst>
    <p:notesMasterId r:id="rId27"/>
  </p:notesMasterIdLst>
  <p:sldIdLst>
    <p:sldId id="257" r:id="rId6"/>
    <p:sldId id="276" r:id="rId7"/>
    <p:sldId id="258" r:id="rId8"/>
    <p:sldId id="259" r:id="rId9"/>
    <p:sldId id="260" r:id="rId10"/>
    <p:sldId id="262" r:id="rId11"/>
    <p:sldId id="264" r:id="rId12"/>
    <p:sldId id="265" r:id="rId13"/>
    <p:sldId id="266" r:id="rId14"/>
    <p:sldId id="267" r:id="rId15"/>
    <p:sldId id="270" r:id="rId16"/>
    <p:sldId id="271" r:id="rId17"/>
    <p:sldId id="274" r:id="rId18"/>
    <p:sldId id="275" r:id="rId19"/>
    <p:sldId id="277" r:id="rId20"/>
    <p:sldId id="278" r:id="rId21"/>
    <p:sldId id="279" r:id="rId22"/>
    <p:sldId id="280" r:id="rId23"/>
    <p:sldId id="283" r:id="rId24"/>
    <p:sldId id="281"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53" autoAdjust="0"/>
    <p:restoredTop sz="84342" autoAdjust="0"/>
  </p:normalViewPr>
  <p:slideViewPr>
    <p:cSldViewPr>
      <p:cViewPr>
        <p:scale>
          <a:sx n="77" d="100"/>
          <a:sy n="77" d="100"/>
        </p:scale>
        <p:origin x="-1404"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CCFF42-B725-46CE-9BFA-ABC3EAFA3FF7}" type="datetimeFigureOut">
              <a:rPr lang="en-GB" smtClean="0"/>
              <a:t>19/05/2017</a:t>
            </a:fld>
            <a:endParaRPr lang="sk-SK"/>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DAE09B-B487-4878-8F43-2C692C751036}" type="slidenum">
              <a:rPr lang="en-GB" smtClean="0"/>
              <a:t>‹#›</a:t>
            </a:fld>
            <a:endParaRPr lang="sk-SK"/>
          </a:p>
        </p:txBody>
      </p:sp>
    </p:spTree>
    <p:extLst>
      <p:ext uri="{BB962C8B-B14F-4D97-AF65-F5344CB8AC3E}">
        <p14:creationId xmlns:p14="http://schemas.microsoft.com/office/powerpoint/2010/main" val="300854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FFFBEF3-47C7-473F-9126-4F7B052C5365}" type="slidenum">
              <a:rPr lang="en-GB" smtClean="0"/>
              <a:t>14</a:t>
            </a:fld>
            <a:endParaRPr lang="sk-SK"/>
          </a:p>
        </p:txBody>
      </p:sp>
    </p:spTree>
    <p:extLst>
      <p:ext uri="{BB962C8B-B14F-4D97-AF65-F5344CB8AC3E}">
        <p14:creationId xmlns:p14="http://schemas.microsoft.com/office/powerpoint/2010/main" val="120188160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eg"/><Relationship Id="rId7"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6.png"/><Relationship Id="rId7"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jpeg"/><Relationship Id="rId4" Type="http://schemas.openxmlformats.org/officeDocument/2006/relationships/image" Target="../media/image5.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6.png"/><Relationship Id="rId7"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jpeg"/><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title"/>
          </p:nvPr>
        </p:nvSpPr>
        <p:spPr>
          <a:xfrm>
            <a:off x="450000" y="3564000"/>
            <a:ext cx="7646400" cy="928800"/>
          </a:xfrm>
        </p:spPr>
        <p:txBody>
          <a:bodyPr lIns="0" tIns="0" rIns="0" bIns="0" anchor="t" anchorCtr="0"/>
          <a:lstStyle>
            <a:lvl1pPr algn="l">
              <a:defRPr sz="3200" b="1" i="0" cap="none" baseline="0"/>
            </a:lvl1pPr>
          </a:lstStyle>
          <a:p>
            <a:r>
              <a:rPr lang="en-US" smtClean="0"/>
              <a:t>Click to edit Master 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pic>
        <p:nvPicPr>
          <p:cNvPr id="7" name="Bild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sp>
        <p:nvSpPr>
          <p:cNvPr id="10"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sp>
        <p:nvSpPr>
          <p:cNvPr id="13" name="Subtitle 2"/>
          <p:cNvSpPr>
            <a:spLocks noGrp="1"/>
          </p:cNvSpPr>
          <p:nvPr>
            <p:ph type="subTitle" idx="10"/>
          </p:nvPr>
        </p:nvSpPr>
        <p:spPr>
          <a:xfrm>
            <a:off x="450000" y="4626000"/>
            <a:ext cx="7646400" cy="675208"/>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7668" y="-4762"/>
            <a:ext cx="951779" cy="6876000"/>
          </a:xfrm>
          <a:prstGeom prst="rect">
            <a:avLst/>
          </a:prstGeom>
        </p:spPr>
      </p:pic>
      <p:pic>
        <p:nvPicPr>
          <p:cNvPr id="17" name="Bild 4" descr="111004_EU-OSHA_PPT_EU logo.png"/>
          <p:cNvPicPr>
            <a:picLocks noChangeAspect="1"/>
          </p:cNvPicPr>
          <p:nvPr/>
        </p:nvPicPr>
        <p:blipFill>
          <a:blip r:embed="rId5"/>
          <a:srcRect/>
          <a:stretch>
            <a:fillRect/>
          </a:stretch>
        </p:blipFill>
        <p:spPr bwMode="auto">
          <a:xfrm>
            <a:off x="4275138" y="5908675"/>
            <a:ext cx="474662" cy="323850"/>
          </a:xfrm>
          <a:prstGeom prst="rect">
            <a:avLst/>
          </a:prstGeom>
          <a:noFill/>
          <a:ln w="9525">
            <a:noFill/>
            <a:miter lim="800000"/>
            <a:headEnd/>
            <a:tailEnd/>
          </a:ln>
        </p:spPr>
      </p:pic>
      <p:pic>
        <p:nvPicPr>
          <p:cNvPr id="16" name="Bild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3401568"/>
          </a:xfrm>
          <a:prstGeom prst="rect">
            <a:avLst/>
          </a:prstGeom>
        </p:spPr>
      </p:pic>
      <p:pic>
        <p:nvPicPr>
          <p:cNvPr id="14" name="Picture 5" descr="PPT_Curve_white_transparent"/>
          <p:cNvPicPr>
            <a:picLocks noChangeAspect="1" noChangeArrowheads="1"/>
          </p:cNvPicPr>
          <p:nvPr/>
        </p:nvPicPr>
        <p:blipFill>
          <a:blip r:embed="rId8"/>
          <a:srcRect/>
          <a:stretch>
            <a:fillRect/>
          </a:stretch>
        </p:blipFill>
        <p:spPr bwMode="auto">
          <a:xfrm>
            <a:off x="8205456" y="-30602"/>
            <a:ext cx="943991" cy="6901840"/>
          </a:xfrm>
          <a:prstGeom prst="rect">
            <a:avLst/>
          </a:prstGeom>
          <a:noFill/>
          <a:ln w="9525">
            <a:noFill/>
            <a:miter lim="800000"/>
            <a:headEnd/>
            <a:tailEnd/>
          </a:ln>
        </p:spPr>
      </p:pic>
    </p:spTree>
    <p:extLst>
      <p:ext uri="{BB962C8B-B14F-4D97-AF65-F5344CB8AC3E}">
        <p14:creationId xmlns:p14="http://schemas.microsoft.com/office/powerpoint/2010/main" val="4007581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half" idx="1"/>
          </p:nvPr>
        </p:nvSpPr>
        <p:spPr>
          <a:xfrm>
            <a:off x="450000" y="1116000"/>
            <a:ext cx="756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7998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0"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ctrTitle"/>
          </p:nvPr>
        </p:nvSpPr>
        <p:spPr>
          <a:xfrm>
            <a:off x="450000" y="1360800"/>
            <a:ext cx="7646400" cy="1461600"/>
          </a:xfrm>
        </p:spPr>
        <p:txBody>
          <a:bodyPr lIns="0" tIns="0" rIns="0" bIns="0" anchor="t" anchorCtr="0"/>
          <a:lstStyle>
            <a:lvl1pPr>
              <a:defRPr sz="3200" baseline="0"/>
            </a:lvl1pPr>
          </a:lstStyle>
          <a:p>
            <a:r>
              <a:rPr lang="en-US" smtClean="0"/>
              <a:t>Click to edit Master title style</a:t>
            </a:r>
            <a:endParaRPr lang="en-US" dirty="0"/>
          </a:p>
        </p:txBody>
      </p:sp>
      <p:sp>
        <p:nvSpPr>
          <p:cNvPr id="3" name="Subtitle 2"/>
          <p:cNvSpPr>
            <a:spLocks noGrp="1"/>
          </p:cNvSpPr>
          <p:nvPr>
            <p:ph type="subTitle" idx="1"/>
          </p:nvPr>
        </p:nvSpPr>
        <p:spPr>
          <a:xfrm>
            <a:off x="878400" y="3240000"/>
            <a:ext cx="7214400" cy="1269120"/>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9"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pic>
        <p:nvPicPr>
          <p:cNvPr id="12" name="Bild 4" descr="111004_EU-OSHA_PPT_EU logo.png"/>
          <p:cNvPicPr>
            <a:picLocks noChangeAspect="1"/>
          </p:cNvPicPr>
          <p:nvPr/>
        </p:nvPicPr>
        <p:blipFill>
          <a:blip r:embed="rId3"/>
          <a:srcRect/>
          <a:stretch>
            <a:fillRect/>
          </a:stretch>
        </p:blipFill>
        <p:spPr bwMode="auto">
          <a:xfrm>
            <a:off x="4275138" y="5908675"/>
            <a:ext cx="474662" cy="323850"/>
          </a:xfrm>
          <a:prstGeom prst="rect">
            <a:avLst/>
          </a:prstGeom>
          <a:noFill/>
          <a:ln w="9525">
            <a:noFill/>
            <a:miter lim="800000"/>
            <a:headEnd/>
            <a:tailEnd/>
          </a:ln>
        </p:spPr>
      </p:pic>
      <p:pic>
        <p:nvPicPr>
          <p:cNvPr id="14" name="Bild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pic>
        <p:nvPicPr>
          <p:cNvPr id="15" name="Bild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spTree>
    <p:extLst>
      <p:ext uri="{BB962C8B-B14F-4D97-AF65-F5344CB8AC3E}">
        <p14:creationId xmlns:p14="http://schemas.microsoft.com/office/powerpoint/2010/main" val="1896291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489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9999" y="1115999"/>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0000" y="1116000"/>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2388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9999" y="1655999"/>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41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0000" y="1656000"/>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1944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5489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544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540000"/>
          </a:xfrm>
        </p:spPr>
        <p:txBody>
          <a:bodyPr anchor="b"/>
          <a:lstStyle>
            <a:lvl1pPr algn="l">
              <a:defRPr sz="2400" b="1" i="0" baseline="0"/>
            </a:lvl1pPr>
          </a:lstStyle>
          <a:p>
            <a:r>
              <a:rPr lang="en-US" smtClean="0"/>
              <a:t>Click to edit Master title style</a:t>
            </a:r>
            <a:endParaRPr lang="en-US" dirty="0"/>
          </a:p>
        </p:txBody>
      </p:sp>
      <p:sp>
        <p:nvSpPr>
          <p:cNvPr id="3" name="Content Placeholder 2"/>
          <p:cNvSpPr>
            <a:spLocks noGrp="1"/>
          </p:cNvSpPr>
          <p:nvPr>
            <p:ph idx="1"/>
          </p:nvPr>
        </p:nvSpPr>
        <p:spPr>
          <a:xfrm>
            <a:off x="3690000" y="1116000"/>
            <a:ext cx="4279869"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0000" y="1116000"/>
            <a:ext cx="2880000" cy="48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4730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116000"/>
            <a:ext cx="4049992" cy="900000"/>
          </a:xfrm>
        </p:spPr>
        <p:txBody>
          <a:bodyPr anchor="b">
            <a:normAutofit/>
          </a:bodyPr>
          <a:lstStyle>
            <a:lvl1pPr algn="l">
              <a:defRPr sz="2400" b="1" i="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49999" y="2016000"/>
            <a:ext cx="4050000" cy="39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876800" y="1600200"/>
            <a:ext cx="3429000" cy="3429000"/>
          </a:xfrm>
          <a:prstGeom prst="ellipse">
            <a:avLst/>
          </a:prstGeom>
          <a:ln w="76200">
            <a:noFill/>
          </a:ln>
        </p:spPr>
        <p:txBody>
          <a:bodyPr/>
          <a:lstStyle/>
          <a:p>
            <a:r>
              <a:rPr lang="en-US" smtClean="0"/>
              <a:t>Click icon to add picture</a:t>
            </a:r>
            <a:endParaRPr lang="en-US" dirty="0"/>
          </a:p>
        </p:txBody>
      </p:sp>
    </p:spTree>
    <p:extLst>
      <p:ext uri="{BB962C8B-B14F-4D97-AF65-F5344CB8AC3E}">
        <p14:creationId xmlns:p14="http://schemas.microsoft.com/office/powerpoint/2010/main" val="294066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0000" y="1116000"/>
            <a:ext cx="756000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68030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1116000"/>
            <a:ext cx="489600" cy="4860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0000" y="1116000"/>
            <a:ext cx="664228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2333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250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title"/>
          </p:nvPr>
        </p:nvSpPr>
        <p:spPr>
          <a:xfrm>
            <a:off x="450000" y="3564000"/>
            <a:ext cx="7646400" cy="928800"/>
          </a:xfrm>
        </p:spPr>
        <p:txBody>
          <a:bodyPr lIns="0" tIns="0" rIns="0" bIns="0" anchor="t" anchorCtr="0"/>
          <a:lstStyle>
            <a:lvl1pPr algn="l">
              <a:defRPr sz="3200" b="1" i="0" cap="none" baseline="0"/>
            </a:lvl1pPr>
          </a:lstStyle>
          <a:p>
            <a:r>
              <a:rPr lang="en-US" smtClean="0"/>
              <a:t>Click to edit Master 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10"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sp>
        <p:nvSpPr>
          <p:cNvPr id="13" name="Subtitle 2"/>
          <p:cNvSpPr>
            <a:spLocks noGrp="1"/>
          </p:cNvSpPr>
          <p:nvPr>
            <p:ph type="subTitle" idx="10"/>
          </p:nvPr>
        </p:nvSpPr>
        <p:spPr>
          <a:xfrm>
            <a:off x="450000" y="4626000"/>
            <a:ext cx="7646400" cy="675208"/>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7668" y="-4762"/>
            <a:ext cx="951779" cy="6876000"/>
          </a:xfrm>
          <a:prstGeom prst="rect">
            <a:avLst/>
          </a:prstGeom>
        </p:spPr>
      </p:pic>
      <p:pic>
        <p:nvPicPr>
          <p:cNvPr id="17" name="Bild 4" descr="111004_EU-OSHA_PPT_EU logo.png"/>
          <p:cNvPicPr>
            <a:picLocks noChangeAspect="1"/>
          </p:cNvPicPr>
          <p:nvPr/>
        </p:nvPicPr>
        <p:blipFill>
          <a:blip r:embed="rId4"/>
          <a:srcRect/>
          <a:stretch>
            <a:fillRect/>
          </a:stretch>
        </p:blipFill>
        <p:spPr bwMode="auto">
          <a:xfrm>
            <a:off x="4275138" y="5908675"/>
            <a:ext cx="474662" cy="323850"/>
          </a:xfrm>
          <a:prstGeom prst="rect">
            <a:avLst/>
          </a:prstGeom>
          <a:noFill/>
          <a:ln w="9525">
            <a:noFill/>
            <a:miter lim="800000"/>
            <a:headEnd/>
            <a:tailEnd/>
          </a:ln>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3401568"/>
          </a:xfrm>
          <a:prstGeom prst="rect">
            <a:avLst/>
          </a:prstGeom>
        </p:spPr>
      </p:pic>
      <p:pic>
        <p:nvPicPr>
          <p:cNvPr id="14" name="Picture 5" descr="PPT_Curve_white_transparent"/>
          <p:cNvPicPr>
            <a:picLocks noChangeAspect="1" noChangeArrowheads="1"/>
          </p:cNvPicPr>
          <p:nvPr/>
        </p:nvPicPr>
        <p:blipFill>
          <a:blip r:embed="rId6"/>
          <a:srcRect/>
          <a:stretch>
            <a:fillRect/>
          </a:stretch>
        </p:blipFill>
        <p:spPr bwMode="auto">
          <a:xfrm>
            <a:off x="8208990" y="-4762"/>
            <a:ext cx="940457" cy="6876000"/>
          </a:xfrm>
          <a:prstGeom prst="rect">
            <a:avLst/>
          </a:prstGeom>
          <a:noFill/>
          <a:ln w="9525">
            <a:noFill/>
            <a:miter lim="800000"/>
            <a:headEnd/>
            <a:tailEnd/>
          </a:ln>
        </p:spPr>
      </p:pic>
      <p:pic>
        <p:nvPicPr>
          <p:cNvPr id="18" name="Bild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pic>
        <p:nvPicPr>
          <p:cNvPr id="19" name="Bild 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spTree>
    <p:extLst>
      <p:ext uri="{BB962C8B-B14F-4D97-AF65-F5344CB8AC3E}">
        <p14:creationId xmlns:p14="http://schemas.microsoft.com/office/powerpoint/2010/main" val="411385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half" idx="1"/>
          </p:nvPr>
        </p:nvSpPr>
        <p:spPr>
          <a:xfrm>
            <a:off x="450000" y="1116000"/>
            <a:ext cx="756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4398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0"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ctrTitle"/>
          </p:nvPr>
        </p:nvSpPr>
        <p:spPr>
          <a:xfrm>
            <a:off x="450000" y="1360800"/>
            <a:ext cx="7646400" cy="1461600"/>
          </a:xfrm>
        </p:spPr>
        <p:txBody>
          <a:bodyPr lIns="0" tIns="0" rIns="0" bIns="0" anchor="t" anchorCtr="0"/>
          <a:lstStyle>
            <a:lvl1pPr>
              <a:defRPr sz="3200" baseline="0"/>
            </a:lvl1pPr>
          </a:lstStyle>
          <a:p>
            <a:r>
              <a:rPr lang="en-US" smtClean="0"/>
              <a:t>Click to edit Master title style</a:t>
            </a:r>
            <a:endParaRPr lang="en-US" dirty="0"/>
          </a:p>
        </p:txBody>
      </p:sp>
      <p:sp>
        <p:nvSpPr>
          <p:cNvPr id="3" name="Subtitle 2"/>
          <p:cNvSpPr>
            <a:spLocks noGrp="1"/>
          </p:cNvSpPr>
          <p:nvPr>
            <p:ph type="subTitle" idx="1"/>
          </p:nvPr>
        </p:nvSpPr>
        <p:spPr>
          <a:xfrm>
            <a:off x="878400" y="3240000"/>
            <a:ext cx="7214400" cy="1269120"/>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9"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pic>
        <p:nvPicPr>
          <p:cNvPr id="12" name="Bild 4" descr="111004_EU-OSHA_PPT_EU logo.png"/>
          <p:cNvPicPr>
            <a:picLocks noChangeAspect="1"/>
          </p:cNvPicPr>
          <p:nvPr/>
        </p:nvPicPr>
        <p:blipFill>
          <a:blip r:embed="rId3"/>
          <a:srcRect/>
          <a:stretch>
            <a:fillRect/>
          </a:stretch>
        </p:blipFill>
        <p:spPr bwMode="auto">
          <a:xfrm>
            <a:off x="4275138" y="5908675"/>
            <a:ext cx="474662" cy="323850"/>
          </a:xfrm>
          <a:prstGeom prst="rect">
            <a:avLst/>
          </a:prstGeom>
          <a:noFill/>
          <a:ln w="9525">
            <a:noFill/>
            <a:miter lim="800000"/>
            <a:headEnd/>
            <a:tailEnd/>
          </a:ln>
        </p:spPr>
      </p:pic>
      <p:pic>
        <p:nvPicPr>
          <p:cNvPr id="14" name="Bild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pic>
        <p:nvPicPr>
          <p:cNvPr id="15" name="Bild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spTree>
    <p:extLst>
      <p:ext uri="{BB962C8B-B14F-4D97-AF65-F5344CB8AC3E}">
        <p14:creationId xmlns:p14="http://schemas.microsoft.com/office/powerpoint/2010/main" val="3308934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489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9999" y="1115999"/>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0000" y="1116000"/>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4440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9999" y="1655999"/>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41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0000" y="1656000"/>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08621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5232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7407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540000"/>
          </a:xfrm>
        </p:spPr>
        <p:txBody>
          <a:bodyPr anchor="b"/>
          <a:lstStyle>
            <a:lvl1pPr algn="l">
              <a:defRPr sz="2400" b="1" i="0" baseline="0"/>
            </a:lvl1pPr>
          </a:lstStyle>
          <a:p>
            <a:r>
              <a:rPr lang="en-US" smtClean="0"/>
              <a:t>Click to edit Master title style</a:t>
            </a:r>
            <a:endParaRPr lang="en-US" dirty="0"/>
          </a:p>
        </p:txBody>
      </p:sp>
      <p:sp>
        <p:nvSpPr>
          <p:cNvPr id="3" name="Content Placeholder 2"/>
          <p:cNvSpPr>
            <a:spLocks noGrp="1"/>
          </p:cNvSpPr>
          <p:nvPr>
            <p:ph idx="1"/>
          </p:nvPr>
        </p:nvSpPr>
        <p:spPr>
          <a:xfrm>
            <a:off x="3690000" y="1116000"/>
            <a:ext cx="4279869"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0000" y="1116000"/>
            <a:ext cx="2880000" cy="48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06972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116000"/>
            <a:ext cx="4049992" cy="900000"/>
          </a:xfrm>
        </p:spPr>
        <p:txBody>
          <a:bodyPr anchor="b">
            <a:normAutofit/>
          </a:bodyPr>
          <a:lstStyle>
            <a:lvl1pPr algn="l">
              <a:defRPr sz="2400" b="1" i="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49999" y="2016000"/>
            <a:ext cx="4050000" cy="39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876800" y="1600200"/>
            <a:ext cx="3429000" cy="3429000"/>
          </a:xfrm>
          <a:prstGeom prst="ellipse">
            <a:avLst/>
          </a:prstGeom>
          <a:ln w="76200">
            <a:noFill/>
          </a:ln>
        </p:spPr>
        <p:txBody>
          <a:bodyPr/>
          <a:lstStyle/>
          <a:p>
            <a:r>
              <a:rPr lang="en-US" smtClean="0"/>
              <a:t>Click icon to add picture</a:t>
            </a:r>
            <a:endParaRPr lang="en-US" dirty="0"/>
          </a:p>
        </p:txBody>
      </p:sp>
    </p:spTree>
    <p:extLst>
      <p:ext uri="{BB962C8B-B14F-4D97-AF65-F5344CB8AC3E}">
        <p14:creationId xmlns:p14="http://schemas.microsoft.com/office/powerpoint/2010/main" val="2761614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0000" y="1116000"/>
            <a:ext cx="756000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69602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1116000"/>
            <a:ext cx="489600" cy="4860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0000" y="1116000"/>
            <a:ext cx="664228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559155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5044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title"/>
          </p:nvPr>
        </p:nvSpPr>
        <p:spPr>
          <a:xfrm>
            <a:off x="450000" y="3564000"/>
            <a:ext cx="7646400" cy="928800"/>
          </a:xfrm>
        </p:spPr>
        <p:txBody>
          <a:bodyPr lIns="0" tIns="0" rIns="0" bIns="0" anchor="t" anchorCtr="0"/>
          <a:lstStyle>
            <a:lvl1pPr algn="l">
              <a:defRPr sz="3200" b="1" i="0" cap="none" baseline="0"/>
            </a:lvl1pPr>
          </a:lstStyle>
          <a:p>
            <a:r>
              <a:rPr lang="en-US" smtClean="0"/>
              <a:t>Click to edit Master 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10"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sp>
        <p:nvSpPr>
          <p:cNvPr id="13" name="Subtitle 2"/>
          <p:cNvSpPr>
            <a:spLocks noGrp="1"/>
          </p:cNvSpPr>
          <p:nvPr>
            <p:ph type="subTitle" idx="10"/>
          </p:nvPr>
        </p:nvSpPr>
        <p:spPr>
          <a:xfrm>
            <a:off x="450000" y="4626000"/>
            <a:ext cx="7646400" cy="675208"/>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7668" y="-4762"/>
            <a:ext cx="951779" cy="6876000"/>
          </a:xfrm>
          <a:prstGeom prst="rect">
            <a:avLst/>
          </a:prstGeom>
        </p:spPr>
      </p:pic>
      <p:pic>
        <p:nvPicPr>
          <p:cNvPr id="17" name="Bild 4" descr="111004_EU-OSHA_PPT_EU logo.png"/>
          <p:cNvPicPr>
            <a:picLocks noChangeAspect="1"/>
          </p:cNvPicPr>
          <p:nvPr/>
        </p:nvPicPr>
        <p:blipFill>
          <a:blip r:embed="rId4"/>
          <a:srcRect/>
          <a:stretch>
            <a:fillRect/>
          </a:stretch>
        </p:blipFill>
        <p:spPr bwMode="auto">
          <a:xfrm>
            <a:off x="4275138" y="5908675"/>
            <a:ext cx="474662" cy="323850"/>
          </a:xfrm>
          <a:prstGeom prst="rect">
            <a:avLst/>
          </a:prstGeom>
          <a:noFill/>
          <a:ln w="9525">
            <a:noFill/>
            <a:miter lim="800000"/>
            <a:headEnd/>
            <a:tailEnd/>
          </a:ln>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3401568"/>
          </a:xfrm>
          <a:prstGeom prst="rect">
            <a:avLst/>
          </a:prstGeom>
        </p:spPr>
      </p:pic>
      <p:pic>
        <p:nvPicPr>
          <p:cNvPr id="14" name="Picture 5" descr="PPT_Curve_white_transparent"/>
          <p:cNvPicPr>
            <a:picLocks noChangeAspect="1" noChangeArrowheads="1"/>
          </p:cNvPicPr>
          <p:nvPr/>
        </p:nvPicPr>
        <p:blipFill>
          <a:blip r:embed="rId6"/>
          <a:srcRect/>
          <a:stretch>
            <a:fillRect/>
          </a:stretch>
        </p:blipFill>
        <p:spPr bwMode="auto">
          <a:xfrm>
            <a:off x="8208990" y="-4762"/>
            <a:ext cx="940457" cy="6876000"/>
          </a:xfrm>
          <a:prstGeom prst="rect">
            <a:avLst/>
          </a:prstGeom>
          <a:noFill/>
          <a:ln w="9525">
            <a:noFill/>
            <a:miter lim="800000"/>
            <a:headEnd/>
            <a:tailEnd/>
          </a:ln>
        </p:spPr>
      </p:pic>
      <p:pic>
        <p:nvPicPr>
          <p:cNvPr id="18" name="Bild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pic>
        <p:nvPicPr>
          <p:cNvPr id="19" name="Bild 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spTree>
    <p:extLst>
      <p:ext uri="{BB962C8B-B14F-4D97-AF65-F5344CB8AC3E}">
        <p14:creationId xmlns:p14="http://schemas.microsoft.com/office/powerpoint/2010/main" val="412647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half" idx="1"/>
          </p:nvPr>
        </p:nvSpPr>
        <p:spPr>
          <a:xfrm>
            <a:off x="450000" y="1116000"/>
            <a:ext cx="756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2472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0" name="Bild 5" descr="111004_EU-OSHA_HW_PPT_cover.png"/>
          <p:cNvPicPr>
            <a:picLocks noChangeAspect="1"/>
          </p:cNvPicPr>
          <p:nvPr/>
        </p:nvPicPr>
        <p:blipFill>
          <a:blip r:embed="rId2"/>
          <a:srcRect/>
          <a:stretch>
            <a:fillRect/>
          </a:stretch>
        </p:blipFill>
        <p:spPr bwMode="auto">
          <a:xfrm>
            <a:off x="-854" y="8389"/>
            <a:ext cx="9144000" cy="6858000"/>
          </a:xfrm>
          <a:prstGeom prst="rect">
            <a:avLst/>
          </a:prstGeom>
          <a:noFill/>
          <a:ln w="9525">
            <a:noFill/>
            <a:miter lim="800000"/>
            <a:headEnd/>
            <a:tailEnd/>
          </a:ln>
        </p:spPr>
      </p:pic>
      <p:sp>
        <p:nvSpPr>
          <p:cNvPr id="2" name="Title 1"/>
          <p:cNvSpPr>
            <a:spLocks noGrp="1"/>
          </p:cNvSpPr>
          <p:nvPr>
            <p:ph type="ctrTitle"/>
          </p:nvPr>
        </p:nvSpPr>
        <p:spPr>
          <a:xfrm>
            <a:off x="450000" y="1360800"/>
            <a:ext cx="7646400" cy="1461600"/>
          </a:xfrm>
        </p:spPr>
        <p:txBody>
          <a:bodyPr lIns="0" tIns="0" rIns="0" bIns="0" anchor="t" anchorCtr="0"/>
          <a:lstStyle>
            <a:lvl1pPr>
              <a:defRPr sz="3200" baseline="0"/>
            </a:lvl1pPr>
          </a:lstStyle>
          <a:p>
            <a:r>
              <a:rPr lang="en-US" smtClean="0"/>
              <a:t>Click to edit Master title style</a:t>
            </a:r>
            <a:endParaRPr lang="en-US" dirty="0"/>
          </a:p>
        </p:txBody>
      </p:sp>
      <p:sp>
        <p:nvSpPr>
          <p:cNvPr id="3" name="Subtitle 2"/>
          <p:cNvSpPr>
            <a:spLocks noGrp="1"/>
          </p:cNvSpPr>
          <p:nvPr>
            <p:ph type="subTitle" idx="1"/>
          </p:nvPr>
        </p:nvSpPr>
        <p:spPr>
          <a:xfrm>
            <a:off x="878400" y="3240000"/>
            <a:ext cx="7214400" cy="1269120"/>
          </a:xfrm>
        </p:spPr>
        <p:txBody>
          <a:bodyPr lIns="0" tIns="0" rIns="0" bIns="0" anchor="t">
            <a:normAutofit/>
          </a:bodyPr>
          <a:lstStyle>
            <a:lvl1pPr marL="0" indent="0" algn="l">
              <a:buNone/>
              <a:defRPr sz="18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Slide Number Placeholder 9"/>
          <p:cNvSpPr txBox="1">
            <a:spLocks/>
          </p:cNvSpPr>
          <p:nvPr/>
        </p:nvSpPr>
        <p:spPr>
          <a:xfrm>
            <a:off x="8536261" y="6408723"/>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9" name="Textplatzhalter 2"/>
          <p:cNvSpPr txBox="1">
            <a:spLocks/>
          </p:cNvSpPr>
          <p:nvPr/>
        </p:nvSpPr>
        <p:spPr>
          <a:xfrm>
            <a:off x="450850" y="6410325"/>
            <a:ext cx="7439025"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dirty="0" smtClean="0"/>
              <a:t>Bezpečnosť a ochrana zdravia pri práci sa týka každého z nás. Cenná pre Vás. Prínos pre firmu.</a:t>
            </a:r>
            <a:endParaRPr lang="sk-SK" dirty="0"/>
          </a:p>
        </p:txBody>
      </p:sp>
      <p:pic>
        <p:nvPicPr>
          <p:cNvPr id="12" name="Bild 4" descr="111004_EU-OSHA_PPT_EU logo.png"/>
          <p:cNvPicPr>
            <a:picLocks noChangeAspect="1"/>
          </p:cNvPicPr>
          <p:nvPr/>
        </p:nvPicPr>
        <p:blipFill>
          <a:blip r:embed="rId3"/>
          <a:srcRect/>
          <a:stretch>
            <a:fillRect/>
          </a:stretch>
        </p:blipFill>
        <p:spPr bwMode="auto">
          <a:xfrm>
            <a:off x="4275138" y="5908675"/>
            <a:ext cx="474662" cy="323850"/>
          </a:xfrm>
          <a:prstGeom prst="rect">
            <a:avLst/>
          </a:prstGeom>
          <a:noFill/>
          <a:ln w="9525">
            <a:noFill/>
            <a:miter lim="800000"/>
            <a:headEnd/>
            <a:tailEnd/>
          </a:ln>
        </p:spPr>
      </p:pic>
      <p:pic>
        <p:nvPicPr>
          <p:cNvPr id="14" name="Bild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444500" y="5516371"/>
            <a:ext cx="1146175" cy="708408"/>
          </a:xfrm>
          <a:prstGeom prst="rect">
            <a:avLst/>
          </a:prstGeom>
          <a:noFill/>
          <a:ln w="9525">
            <a:noFill/>
            <a:miter lim="800000"/>
            <a:headEnd/>
            <a:tailEnd/>
          </a:ln>
        </p:spPr>
      </p:pic>
      <p:pic>
        <p:nvPicPr>
          <p:cNvPr id="15" name="Bild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488429" y="5591968"/>
            <a:ext cx="607971" cy="633413"/>
          </a:xfrm>
          <a:prstGeom prst="rect">
            <a:avLst/>
          </a:prstGeom>
          <a:noFill/>
          <a:ln w="9525">
            <a:noFill/>
            <a:miter lim="800000"/>
            <a:headEnd/>
            <a:tailEnd/>
          </a:ln>
        </p:spPr>
      </p:pic>
    </p:spTree>
    <p:extLst>
      <p:ext uri="{BB962C8B-B14F-4D97-AF65-F5344CB8AC3E}">
        <p14:creationId xmlns:p14="http://schemas.microsoft.com/office/powerpoint/2010/main" val="21178972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489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9999" y="1115999"/>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0000" y="1116000"/>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980026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9999" y="1655999"/>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41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0000" y="1656000"/>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40471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070373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5115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540000"/>
          </a:xfrm>
        </p:spPr>
        <p:txBody>
          <a:bodyPr anchor="b"/>
          <a:lstStyle>
            <a:lvl1pPr algn="l">
              <a:defRPr sz="2400" b="1" i="0" baseline="0"/>
            </a:lvl1pPr>
          </a:lstStyle>
          <a:p>
            <a:r>
              <a:rPr lang="en-US" smtClean="0"/>
              <a:t>Click to edit Master title style</a:t>
            </a:r>
            <a:endParaRPr lang="en-US" dirty="0"/>
          </a:p>
        </p:txBody>
      </p:sp>
      <p:sp>
        <p:nvSpPr>
          <p:cNvPr id="3" name="Content Placeholder 2"/>
          <p:cNvSpPr>
            <a:spLocks noGrp="1"/>
          </p:cNvSpPr>
          <p:nvPr>
            <p:ph idx="1"/>
          </p:nvPr>
        </p:nvSpPr>
        <p:spPr>
          <a:xfrm>
            <a:off x="3690000" y="1116000"/>
            <a:ext cx="4279869"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0000" y="1116000"/>
            <a:ext cx="2880000" cy="48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37553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116000"/>
            <a:ext cx="4049992" cy="900000"/>
          </a:xfrm>
        </p:spPr>
        <p:txBody>
          <a:bodyPr anchor="b">
            <a:normAutofit/>
          </a:bodyPr>
          <a:lstStyle>
            <a:lvl1pPr algn="l">
              <a:defRPr sz="2400" b="1" i="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49999" y="2016000"/>
            <a:ext cx="4050000" cy="39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876800" y="1600200"/>
            <a:ext cx="3429000" cy="3429000"/>
          </a:xfrm>
          <a:prstGeom prst="ellipse">
            <a:avLst/>
          </a:prstGeom>
          <a:ln w="76200">
            <a:noFill/>
          </a:ln>
        </p:spPr>
        <p:txBody>
          <a:bodyPr/>
          <a:lstStyle/>
          <a:p>
            <a:r>
              <a:rPr lang="en-US" smtClean="0"/>
              <a:t>Click icon to add picture</a:t>
            </a:r>
            <a:endParaRPr lang="en-US" dirty="0"/>
          </a:p>
        </p:txBody>
      </p:sp>
    </p:spTree>
    <p:extLst>
      <p:ext uri="{BB962C8B-B14F-4D97-AF65-F5344CB8AC3E}">
        <p14:creationId xmlns:p14="http://schemas.microsoft.com/office/powerpoint/2010/main" val="1866215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0000" y="1116000"/>
            <a:ext cx="756000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38371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1116000"/>
            <a:ext cx="489600" cy="4860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0000" y="1116000"/>
            <a:ext cx="664228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5484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142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half" idx="1"/>
          </p:nvPr>
        </p:nvSpPr>
        <p:spPr>
          <a:xfrm>
            <a:off x="450000" y="1116000"/>
            <a:ext cx="756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44061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489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9999" y="1115999"/>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0000" y="1116000"/>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251735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9999" y="1655999"/>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41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0000" y="1656000"/>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3794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13680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8941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540000"/>
          </a:xfrm>
        </p:spPr>
        <p:txBody>
          <a:bodyPr anchor="b"/>
          <a:lstStyle>
            <a:lvl1pPr algn="l">
              <a:defRPr sz="2400" b="1" i="0" baseline="0"/>
            </a:lvl1pPr>
          </a:lstStyle>
          <a:p>
            <a:r>
              <a:rPr lang="en-US" smtClean="0"/>
              <a:t>Click to edit Master title style</a:t>
            </a:r>
            <a:endParaRPr lang="en-US" dirty="0"/>
          </a:p>
        </p:txBody>
      </p:sp>
      <p:sp>
        <p:nvSpPr>
          <p:cNvPr id="3" name="Content Placeholder 2"/>
          <p:cNvSpPr>
            <a:spLocks noGrp="1"/>
          </p:cNvSpPr>
          <p:nvPr>
            <p:ph idx="1"/>
          </p:nvPr>
        </p:nvSpPr>
        <p:spPr>
          <a:xfrm>
            <a:off x="3690000" y="1116000"/>
            <a:ext cx="4279869"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0000" y="1116000"/>
            <a:ext cx="2880000" cy="48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78603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116000"/>
            <a:ext cx="4049992" cy="900000"/>
          </a:xfrm>
        </p:spPr>
        <p:txBody>
          <a:bodyPr anchor="b">
            <a:normAutofit/>
          </a:bodyPr>
          <a:lstStyle>
            <a:lvl1pPr algn="l">
              <a:defRPr sz="2400" b="1" i="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49999" y="2016000"/>
            <a:ext cx="4050000" cy="39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876800" y="1600200"/>
            <a:ext cx="3429000" cy="3429000"/>
          </a:xfrm>
          <a:prstGeom prst="ellipse">
            <a:avLst/>
          </a:prstGeom>
          <a:ln w="76200">
            <a:noFill/>
          </a:ln>
        </p:spPr>
        <p:txBody>
          <a:bodyPr/>
          <a:lstStyle/>
          <a:p>
            <a:r>
              <a:rPr lang="en-US" smtClean="0"/>
              <a:t>Click icon to add picture</a:t>
            </a:r>
            <a:endParaRPr lang="en-US" dirty="0"/>
          </a:p>
        </p:txBody>
      </p:sp>
    </p:spTree>
    <p:extLst>
      <p:ext uri="{BB962C8B-B14F-4D97-AF65-F5344CB8AC3E}">
        <p14:creationId xmlns:p14="http://schemas.microsoft.com/office/powerpoint/2010/main" val="24112466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0000" y="1116000"/>
            <a:ext cx="756000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501557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1116000"/>
            <a:ext cx="489600" cy="4860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0000" y="1116000"/>
            <a:ext cx="664228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32586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half" idx="1"/>
          </p:nvPr>
        </p:nvSpPr>
        <p:spPr>
          <a:xfrm>
            <a:off x="450000" y="1116000"/>
            <a:ext cx="756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3687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489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9999" y="1115999"/>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0000" y="1116000"/>
            <a:ext cx="3600000"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888856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9999" y="1655999"/>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410000" y="1116000"/>
            <a:ext cx="3600000" cy="540000"/>
          </a:xfrm>
        </p:spPr>
        <p:txBody>
          <a:bodyPr anchor="b">
            <a:no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0000" y="1656000"/>
            <a:ext cx="3600000" cy="432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03093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297147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1488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560000" cy="540000"/>
          </a:xfrm>
        </p:spPr>
        <p:txBody>
          <a:bodyPr anchor="b"/>
          <a:lstStyle>
            <a:lvl1pPr algn="l">
              <a:defRPr sz="2400" b="1" i="0" baseline="0"/>
            </a:lvl1pPr>
          </a:lstStyle>
          <a:p>
            <a:r>
              <a:rPr lang="en-US" smtClean="0"/>
              <a:t>Click to edit Master title style</a:t>
            </a:r>
            <a:endParaRPr lang="en-US" dirty="0"/>
          </a:p>
        </p:txBody>
      </p:sp>
      <p:sp>
        <p:nvSpPr>
          <p:cNvPr id="3" name="Content Placeholder 2"/>
          <p:cNvSpPr>
            <a:spLocks noGrp="1"/>
          </p:cNvSpPr>
          <p:nvPr>
            <p:ph idx="1"/>
          </p:nvPr>
        </p:nvSpPr>
        <p:spPr>
          <a:xfrm>
            <a:off x="3690000" y="1116000"/>
            <a:ext cx="4279869" cy="4860000"/>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0000" y="1116000"/>
            <a:ext cx="2880000" cy="48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459815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116000"/>
            <a:ext cx="4049992" cy="900000"/>
          </a:xfrm>
        </p:spPr>
        <p:txBody>
          <a:bodyPr anchor="b">
            <a:normAutofit/>
          </a:bodyPr>
          <a:lstStyle>
            <a:lvl1pPr algn="l">
              <a:defRPr sz="2400" b="1" i="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49999" y="2016000"/>
            <a:ext cx="4050000" cy="39600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876800" y="1600200"/>
            <a:ext cx="3429000" cy="3429000"/>
          </a:xfrm>
          <a:prstGeom prst="ellipse">
            <a:avLst/>
          </a:prstGeom>
          <a:ln w="76200">
            <a:noFill/>
          </a:ln>
        </p:spPr>
        <p:txBody>
          <a:bodyPr/>
          <a:lstStyle/>
          <a:p>
            <a:r>
              <a:rPr lang="en-US" smtClean="0"/>
              <a:t>Click icon to add picture</a:t>
            </a:r>
            <a:endParaRPr lang="en-US" dirty="0"/>
          </a:p>
        </p:txBody>
      </p:sp>
    </p:spTree>
    <p:extLst>
      <p:ext uri="{BB962C8B-B14F-4D97-AF65-F5344CB8AC3E}">
        <p14:creationId xmlns:p14="http://schemas.microsoft.com/office/powerpoint/2010/main" val="38440785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0000" y="1116000"/>
            <a:ext cx="756000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410364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1116000"/>
            <a:ext cx="489600" cy="4860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0000" y="1116000"/>
            <a:ext cx="6642280" cy="486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0621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microsoft.com/office/2007/relationships/hdphoto" Target="../media/hdphoto1.wdp"/><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10.png"/><Relationship Id="rId5" Type="http://schemas.openxmlformats.org/officeDocument/2006/relationships/slideLayout" Target="../slideLayouts/slideLayout41.xml"/><Relationship Id="rId10" Type="http://schemas.openxmlformats.org/officeDocument/2006/relationships/theme" Target="../theme/theme4.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3.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11.tif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png"/><Relationship Id="rId5" Type="http://schemas.openxmlformats.org/officeDocument/2006/relationships/slideLayout" Target="../slideLayouts/slideLayout50.xml"/><Relationship Id="rId10" Type="http://schemas.openxmlformats.org/officeDocument/2006/relationships/theme" Target="../theme/theme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15" descr="111004_EU-OSHA_HW_PPT_inner slide.png"/>
          <p:cNvPicPr>
            <a:picLocks noChangeAspect="1"/>
          </p:cNvPicPr>
          <p:nvPr/>
        </p:nvPicPr>
        <p:blipFill>
          <a:blip r:embed="rId14"/>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0000" y="180000"/>
            <a:ext cx="7559873" cy="4896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0000" y="1116000"/>
            <a:ext cx="7560000" cy="4860000"/>
          </a:xfrm>
          <a:prstGeom prst="rect">
            <a:avLst/>
          </a:prstGeom>
        </p:spPr>
        <p:txBody>
          <a:bodyPr vert="horz" lIns="91440" tIns="45720" rIns="91440" bIns="45720"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9"/>
          <p:cNvSpPr txBox="1">
            <a:spLocks/>
          </p:cNvSpPr>
          <p:nvPr/>
        </p:nvSpPr>
        <p:spPr>
          <a:xfrm>
            <a:off x="8532440" y="6503947"/>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sk-SK" sz="1000" baseline="0" dirty="0"/>
          </a:p>
        </p:txBody>
      </p:sp>
      <p:sp>
        <p:nvSpPr>
          <p:cNvPr id="11" name="Rectangle 11"/>
          <p:cNvSpPr>
            <a:spLocks noChangeArrowheads="1"/>
          </p:cNvSpPr>
          <p:nvPr/>
        </p:nvSpPr>
        <p:spPr bwMode="auto">
          <a:xfrm>
            <a:off x="1392238" y="6477000"/>
            <a:ext cx="6040437"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900" b="1" dirty="0" smtClean="0">
                <a:solidFill>
                  <a:schemeClr val="tx2"/>
                </a:solidFill>
                <a:latin typeface="Arial" pitchFamily="-107" charset="0"/>
              </a:rPr>
              <a:t>www.healthy-workplaces.eu/sk</a:t>
            </a:r>
            <a:endParaRPr lang="sk-SK" sz="900" b="1" dirty="0">
              <a:solidFill>
                <a:schemeClr val="tx2"/>
              </a:solidFill>
              <a:latin typeface="Arial" pitchFamily="-107" charset="0"/>
              <a:ea typeface="ＭＳ Ｐゴシック" pitchFamily="-107" charset="-128"/>
              <a:cs typeface="ＭＳ Ｐゴシック" pitchFamily="-107" charset="-128"/>
            </a:endParaRPr>
          </a:p>
        </p:txBody>
      </p:sp>
      <p:pic>
        <p:nvPicPr>
          <p:cNvPr id="12" name="Bild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7428476" y="5976000"/>
            <a:ext cx="607970" cy="633412"/>
          </a:xfrm>
          <a:prstGeom prst="rect">
            <a:avLst/>
          </a:prstGeom>
          <a:noFill/>
          <a:ln w="9525">
            <a:noFill/>
            <a:miter lim="800000"/>
            <a:headEnd/>
            <a:tailEnd/>
          </a:ln>
        </p:spPr>
      </p:pic>
      <p:pic>
        <p:nvPicPr>
          <p:cNvPr id="4" name="Picture 3"/>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55273" y="6284421"/>
            <a:ext cx="970128" cy="322940"/>
          </a:xfrm>
          <a:prstGeom prst="rect">
            <a:avLst/>
          </a:prstGeom>
        </p:spPr>
      </p:pic>
    </p:spTree>
    <p:extLst>
      <p:ext uri="{BB962C8B-B14F-4D97-AF65-F5344CB8AC3E}">
        <p14:creationId xmlns:p14="http://schemas.microsoft.com/office/powerpoint/2010/main" val="72019884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34" r:id="rId12"/>
  </p:sldLayoutIdLst>
  <p:txStyles>
    <p:title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 15" descr="111004_EU-OSHA_HW_PPT_inner slide.png"/>
          <p:cNvPicPr>
            <a:picLocks noChangeAspect="1"/>
          </p:cNvPicPr>
          <p:nvPr/>
        </p:nvPicPr>
        <p:blipFill>
          <a:blip r:embed="rId14"/>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0000" y="180000"/>
            <a:ext cx="7559873" cy="4896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0000" y="1116000"/>
            <a:ext cx="7560000" cy="4860000"/>
          </a:xfrm>
          <a:prstGeom prst="rect">
            <a:avLst/>
          </a:prstGeom>
        </p:spPr>
        <p:txBody>
          <a:bodyPr vert="horz" lIns="91440" tIns="45720" rIns="91440" bIns="45720" rtlCol="0" anchor="t"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txBox="1">
            <a:spLocks/>
          </p:cNvSpPr>
          <p:nvPr/>
        </p:nvSpPr>
        <p:spPr>
          <a:xfrm>
            <a:off x="8532440" y="6503947"/>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sk-SK" sz="1000" baseline="0" dirty="0"/>
          </a:p>
        </p:txBody>
      </p:sp>
      <p:sp>
        <p:nvSpPr>
          <p:cNvPr id="12" name="Rectangle 11"/>
          <p:cNvSpPr>
            <a:spLocks noChangeArrowheads="1"/>
          </p:cNvSpPr>
          <p:nvPr userDrawn="1"/>
        </p:nvSpPr>
        <p:spPr bwMode="auto">
          <a:xfrm>
            <a:off x="1392238" y="6477000"/>
            <a:ext cx="6040437"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900" b="1" dirty="0" smtClean="0">
                <a:solidFill>
                  <a:schemeClr val="tx2"/>
                </a:solidFill>
                <a:latin typeface="Arial" pitchFamily="-107" charset="0"/>
              </a:rPr>
              <a:t>www.healthy-workplaces.eu/sk</a:t>
            </a:r>
            <a:endParaRPr lang="sk-SK" sz="900" b="1" dirty="0">
              <a:solidFill>
                <a:schemeClr val="tx2"/>
              </a:solidFill>
              <a:latin typeface="Arial" pitchFamily="-107" charset="0"/>
              <a:ea typeface="ＭＳ Ｐゴシック" pitchFamily="-107" charset="-128"/>
              <a:cs typeface="ＭＳ Ｐゴシック" pitchFamily="-107" charset="-128"/>
            </a:endParaRPr>
          </a:p>
        </p:txBody>
      </p:sp>
      <p:pic>
        <p:nvPicPr>
          <p:cNvPr id="13" name="Picture 12"/>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5273" y="6284421"/>
            <a:ext cx="970128" cy="322940"/>
          </a:xfrm>
          <a:prstGeom prst="rect">
            <a:avLst/>
          </a:prstGeom>
        </p:spPr>
      </p:pic>
    </p:spTree>
    <p:extLst>
      <p:ext uri="{BB962C8B-B14F-4D97-AF65-F5344CB8AC3E}">
        <p14:creationId xmlns:p14="http://schemas.microsoft.com/office/powerpoint/2010/main" val="45441924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Lst>
  <p:txStyles>
    <p:title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 15" descr="111004_EU-OSHA_HW_PPT_inner slide.png"/>
          <p:cNvPicPr>
            <a:picLocks noChangeAspect="1"/>
          </p:cNvPicPr>
          <p:nvPr/>
        </p:nvPicPr>
        <p:blipFill>
          <a:blip r:embed="rId14"/>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0000" y="180000"/>
            <a:ext cx="7559873" cy="4896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0000" y="1116000"/>
            <a:ext cx="7560000" cy="4860000"/>
          </a:xfrm>
          <a:prstGeom prst="rect">
            <a:avLst/>
          </a:prstGeom>
        </p:spPr>
        <p:txBody>
          <a:bodyPr vert="horz" lIns="91440" tIns="45720" rIns="91440" bIns="45720" rtlCol="0" anchor="t"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txBox="1">
            <a:spLocks/>
          </p:cNvSpPr>
          <p:nvPr/>
        </p:nvSpPr>
        <p:spPr>
          <a:xfrm>
            <a:off x="8532440" y="6503947"/>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sk-SK" sz="1000" baseline="0" dirty="0"/>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5273" y="6284421"/>
            <a:ext cx="970128" cy="322940"/>
          </a:xfrm>
          <a:prstGeom prst="rect">
            <a:avLst/>
          </a:prstGeom>
        </p:spPr>
      </p:pic>
    </p:spTree>
    <p:extLst>
      <p:ext uri="{BB962C8B-B14F-4D97-AF65-F5344CB8AC3E}">
        <p14:creationId xmlns:p14="http://schemas.microsoft.com/office/powerpoint/2010/main" val="4070986918"/>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11" cstate="screen">
            <a:extLst>
              <a:ext uri="{BEBA8EAE-BF5A-486C-A8C5-ECC9F3942E4B}">
                <a14:imgProps xmlns:a14="http://schemas.microsoft.com/office/drawing/2010/main">
                  <a14:imgLayer r:embed="rId12">
                    <a14:imgEffect>
                      <a14:backgroundRemoval t="44" b="100000" l="0" r="100000"/>
                    </a14:imgEffect>
                  </a14:imgLayer>
                </a14:imgProps>
              </a:ext>
              <a:ext uri="{28A0092B-C50C-407E-A947-70E740481C1C}">
                <a14:useLocalDpi xmlns:a14="http://schemas.microsoft.com/office/drawing/2010/main"/>
              </a:ext>
            </a:extLst>
          </a:blip>
          <a:srcRect/>
          <a:stretch/>
        </p:blipFill>
        <p:spPr>
          <a:xfrm flipH="1">
            <a:off x="6915608" y="3947418"/>
            <a:ext cx="2232248" cy="2913490"/>
          </a:xfrm>
          <a:prstGeom prst="rect">
            <a:avLst/>
          </a:prstGeom>
        </p:spPr>
      </p:pic>
      <p:pic>
        <p:nvPicPr>
          <p:cNvPr id="8" name="Bild 15" descr="111004_EU-OSHA_HW_PPT_inner slide.png"/>
          <p:cNvPicPr>
            <a:picLocks noChangeAspect="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0000" y="180000"/>
            <a:ext cx="7559873" cy="4896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0000" y="1116000"/>
            <a:ext cx="7560000" cy="4860000"/>
          </a:xfrm>
          <a:prstGeom prst="rect">
            <a:avLst/>
          </a:prstGeom>
        </p:spPr>
        <p:txBody>
          <a:bodyPr vert="horz" lIns="91440" tIns="45720" rIns="91440" bIns="45720" rtlCol="0" anchor="t"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txBox="1">
            <a:spLocks/>
          </p:cNvSpPr>
          <p:nvPr/>
        </p:nvSpPr>
        <p:spPr>
          <a:xfrm>
            <a:off x="8532440" y="6503947"/>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sk-SK" sz="1000" baseline="0" dirty="0"/>
          </a:p>
        </p:txBody>
      </p:sp>
      <p:sp>
        <p:nvSpPr>
          <p:cNvPr id="12" name="Rectangle 11"/>
          <p:cNvSpPr>
            <a:spLocks noChangeArrowheads="1"/>
          </p:cNvSpPr>
          <p:nvPr userDrawn="1"/>
        </p:nvSpPr>
        <p:spPr bwMode="auto">
          <a:xfrm>
            <a:off x="1392238" y="6477000"/>
            <a:ext cx="6040437"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900" b="1" dirty="0" smtClean="0">
                <a:solidFill>
                  <a:schemeClr val="tx2"/>
                </a:solidFill>
                <a:latin typeface="Arial" pitchFamily="-107" charset="0"/>
              </a:rPr>
              <a:t>www.healthy-workplaces.eu/sk</a:t>
            </a:r>
            <a:endParaRPr lang="sk-SK" sz="900" b="1" dirty="0">
              <a:solidFill>
                <a:schemeClr val="tx2"/>
              </a:solidFill>
              <a:latin typeface="Arial" pitchFamily="-107" charset="0"/>
              <a:ea typeface="ＭＳ Ｐゴシック" pitchFamily="-107" charset="-128"/>
              <a:cs typeface="ＭＳ Ｐゴシック" pitchFamily="-107" charset="-128"/>
            </a:endParaRPr>
          </a:p>
        </p:txBody>
      </p:sp>
      <p:pic>
        <p:nvPicPr>
          <p:cNvPr id="14" name="Picture 1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55273" y="6284421"/>
            <a:ext cx="970128" cy="322940"/>
          </a:xfrm>
          <a:prstGeom prst="rect">
            <a:avLst/>
          </a:prstGeom>
        </p:spPr>
      </p:pic>
    </p:spTree>
    <p:extLst>
      <p:ext uri="{BB962C8B-B14F-4D97-AF65-F5344CB8AC3E}">
        <p14:creationId xmlns:p14="http://schemas.microsoft.com/office/powerpoint/2010/main" val="2709586632"/>
      </p:ext>
    </p:extLst>
  </p:cSld>
  <p:clrMap bg1="lt1" tx1="dk1" bg2="lt2" tx2="dk2" accent1="accent1" accent2="accent2" accent3="accent3" accent4="accent4" accent5="accent5" accent6="accent6" hlink="hlink" folHlink="folHlink"/>
  <p:sldLayoutIdLst>
    <p:sldLayoutId id="2147483814"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p:txStyles>
    <p:title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 15" descr="111004_EU-OSHA_HW_PPT_inner slide.png"/>
          <p:cNvPicPr>
            <a:picLocks noChangeAspect="1"/>
          </p:cNvPicPr>
          <p:nvPr/>
        </p:nvPicPr>
        <p:blipFill>
          <a:blip r:embed="rId11"/>
          <a:srcRect/>
          <a:stretch>
            <a:fillRect/>
          </a:stretch>
        </p:blipFill>
        <p:spPr bwMode="auto">
          <a:xfrm>
            <a:off x="0" y="0"/>
            <a:ext cx="9144000" cy="6858000"/>
          </a:xfrm>
          <a:prstGeom prst="rect">
            <a:avLst/>
          </a:prstGeom>
          <a:noFill/>
          <a:ln w="9525">
            <a:noFill/>
            <a:miter lim="800000"/>
            <a:headEnd/>
            <a:tailEnd/>
          </a:ln>
        </p:spPr>
      </p:pic>
      <p:pic>
        <p:nvPicPr>
          <p:cNvPr id="12" name="Picture 11"/>
          <p:cNvPicPr>
            <a:picLocks noChangeAspect="1"/>
          </p:cNvPicPr>
          <p:nvPr userDrawn="1"/>
        </p:nvPicPr>
        <p:blipFill rotWithShape="1">
          <a:blip r:embed="rId12" cstate="screen">
            <a:extLst>
              <a:ext uri="{28A0092B-C50C-407E-A947-70E740481C1C}">
                <a14:useLocalDpi xmlns:a14="http://schemas.microsoft.com/office/drawing/2010/main"/>
              </a:ext>
            </a:extLst>
          </a:blip>
          <a:srcRect r="7974"/>
          <a:stretch/>
        </p:blipFill>
        <p:spPr>
          <a:xfrm>
            <a:off x="6263808" y="2908"/>
            <a:ext cx="2884554" cy="6858000"/>
          </a:xfrm>
          <a:prstGeom prst="rect">
            <a:avLst/>
          </a:prstGeom>
        </p:spPr>
      </p:pic>
      <p:sp>
        <p:nvSpPr>
          <p:cNvPr id="2" name="Title Placeholder 1"/>
          <p:cNvSpPr>
            <a:spLocks noGrp="1"/>
          </p:cNvSpPr>
          <p:nvPr>
            <p:ph type="title"/>
          </p:nvPr>
        </p:nvSpPr>
        <p:spPr>
          <a:xfrm>
            <a:off x="450000" y="180000"/>
            <a:ext cx="7559873" cy="4896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0000" y="1116000"/>
            <a:ext cx="7560000" cy="4860000"/>
          </a:xfrm>
          <a:prstGeom prst="rect">
            <a:avLst/>
          </a:prstGeom>
        </p:spPr>
        <p:txBody>
          <a:bodyPr vert="horz" lIns="91440" tIns="45720" rIns="91440" bIns="45720" rtlCol="0" anchor="t"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txBox="1">
            <a:spLocks/>
          </p:cNvSpPr>
          <p:nvPr/>
        </p:nvSpPr>
        <p:spPr>
          <a:xfrm>
            <a:off x="8532440" y="6503947"/>
            <a:ext cx="609976"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sk-SK" sz="1000" baseline="0" dirty="0"/>
          </a:p>
        </p:txBody>
      </p:sp>
      <p:sp>
        <p:nvSpPr>
          <p:cNvPr id="13" name="Rectangle 11"/>
          <p:cNvSpPr>
            <a:spLocks noChangeArrowheads="1"/>
          </p:cNvSpPr>
          <p:nvPr userDrawn="1"/>
        </p:nvSpPr>
        <p:spPr bwMode="auto">
          <a:xfrm>
            <a:off x="1392238" y="6477000"/>
            <a:ext cx="6040437"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900" b="1" dirty="0" smtClean="0">
                <a:solidFill>
                  <a:schemeClr val="tx2"/>
                </a:solidFill>
                <a:latin typeface="Arial" pitchFamily="-107" charset="0"/>
              </a:rPr>
              <a:t>www.healthy-workplaces.eu/sk</a:t>
            </a:r>
            <a:endParaRPr lang="sk-SK" sz="900" b="1" dirty="0">
              <a:solidFill>
                <a:schemeClr val="tx2"/>
              </a:solidFill>
              <a:latin typeface="Arial" pitchFamily="-107" charset="0"/>
              <a:ea typeface="ＭＳ Ｐゴシック" pitchFamily="-107" charset="-128"/>
              <a:cs typeface="ＭＳ Ｐゴシック" pitchFamily="-107" charset="-128"/>
            </a:endParaRPr>
          </a:p>
        </p:txBody>
      </p:sp>
      <p:pic>
        <p:nvPicPr>
          <p:cNvPr id="14" name="Picture 1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5273" y="6284421"/>
            <a:ext cx="970128" cy="322940"/>
          </a:xfrm>
          <a:prstGeom prst="rect">
            <a:avLst/>
          </a:prstGeom>
        </p:spPr>
      </p:pic>
    </p:spTree>
    <p:extLst>
      <p:ext uri="{BB962C8B-B14F-4D97-AF65-F5344CB8AC3E}">
        <p14:creationId xmlns:p14="http://schemas.microsoft.com/office/powerpoint/2010/main" val="2696735308"/>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p:txStyles>
    <p:title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8" Type="http://schemas.openxmlformats.org/officeDocument/2006/relationships/hyperlink" Target="http://twitter.com/eu_osha" TargetMode="External"/><Relationship Id="rId13" Type="http://schemas.openxmlformats.org/officeDocument/2006/relationships/image" Target="../media/image30.jpeg"/><Relationship Id="rId3" Type="http://schemas.openxmlformats.org/officeDocument/2006/relationships/hyperlink" Target="http://www.healthy-workplaces.eu/" TargetMode="External"/><Relationship Id="rId7" Type="http://schemas.openxmlformats.org/officeDocument/2006/relationships/image" Target="../media/image27.png"/><Relationship Id="rId12" Type="http://schemas.openxmlformats.org/officeDocument/2006/relationships/hyperlink" Target="https://www.linkedin.com/company/europeanagency-for-safety-and-health-at-wor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youtube.com/user/EUOSHA" TargetMode="External"/><Relationship Id="rId11" Type="http://schemas.openxmlformats.org/officeDocument/2006/relationships/image" Target="../media/image29.png"/><Relationship Id="rId5" Type="http://schemas.openxmlformats.org/officeDocument/2006/relationships/hyperlink" Target="http://www.healthy-workplaces.eu/fops" TargetMode="External"/><Relationship Id="rId10" Type="http://schemas.openxmlformats.org/officeDocument/2006/relationships/hyperlink" Target="https://www.facebook.com/EuropeanAgencyforSafetyandHealthatWork" TargetMode="External"/><Relationship Id="rId4" Type="http://schemas.openxmlformats.org/officeDocument/2006/relationships/hyperlink" Target="https://healthy-workplaces.eu/en/healthy-workplaces-newsletter" TargetMode="External"/><Relationship Id="rId9" Type="http://schemas.openxmlformats.org/officeDocument/2006/relationships/image" Target="../media/image28.png"/><Relationship Id="rId14" Type="http://schemas.openxmlformats.org/officeDocument/2006/relationships/image" Target="../media/image31.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3717032"/>
            <a:ext cx="7074328" cy="928800"/>
          </a:xfrm>
        </p:spPr>
        <p:txBody>
          <a:bodyPr/>
          <a:lstStyle/>
          <a:p>
            <a:pPr algn="ctr"/>
            <a:r>
              <a:rPr lang="sk-SK" dirty="0"/>
              <a:t>Bezpečnejšia a zdravšia </a:t>
            </a:r>
            <a:r>
              <a:rPr lang="sk-SK" dirty="0" smtClean="0"/>
              <a:t>práca</a:t>
            </a:r>
            <a:br>
              <a:rPr lang="sk-SK" dirty="0" smtClean="0"/>
            </a:br>
            <a:r>
              <a:rPr lang="sk-SK" dirty="0" smtClean="0"/>
              <a:t> </a:t>
            </a:r>
            <a:r>
              <a:rPr lang="sk-SK" dirty="0"/>
              <a:t>v každom veku</a:t>
            </a:r>
          </a:p>
        </p:txBody>
      </p:sp>
      <p:sp>
        <p:nvSpPr>
          <p:cNvPr id="3" name="Subtitle 2"/>
          <p:cNvSpPr>
            <a:spLocks noGrp="1"/>
          </p:cNvSpPr>
          <p:nvPr>
            <p:ph type="subTitle" idx="4294967295"/>
          </p:nvPr>
        </p:nvSpPr>
        <p:spPr>
          <a:xfrm>
            <a:off x="971600" y="4797152"/>
            <a:ext cx="7646400" cy="675208"/>
          </a:xfrm>
        </p:spPr>
        <p:txBody>
          <a:bodyPr>
            <a:normAutofit/>
          </a:bodyPr>
          <a:lstStyle/>
          <a:p>
            <a:pPr marL="0" indent="0" algn="ctr">
              <a:buNone/>
            </a:pPr>
            <a:r>
              <a:rPr lang="sk-SK" sz="2000" dirty="0" smtClean="0">
                <a:latin typeface="+mj-lt"/>
              </a:rPr>
              <a:t>Seminár 20.5.2017 Žilina</a:t>
            </a:r>
            <a:endParaRPr lang="sk-SK" sz="2000" dirty="0">
              <a:latin typeface="+mj-lt"/>
            </a:endParaRPr>
          </a:p>
        </p:txBody>
      </p:sp>
    </p:spTree>
    <p:extLst>
      <p:ext uri="{BB962C8B-B14F-4D97-AF65-F5344CB8AC3E}">
        <p14:creationId xmlns:p14="http://schemas.microsoft.com/office/powerpoint/2010/main" val="718491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PROGRAM</a:t>
            </a:r>
            <a:endParaRPr lang="sk-SK" dirty="0"/>
          </a:p>
        </p:txBody>
      </p:sp>
      <p:sp>
        <p:nvSpPr>
          <p:cNvPr id="3" name="Zástupný symbol obsahu 2"/>
          <p:cNvSpPr>
            <a:spLocks noGrp="1"/>
          </p:cNvSpPr>
          <p:nvPr>
            <p:ph sz="half" idx="1"/>
          </p:nvPr>
        </p:nvSpPr>
        <p:spPr>
          <a:xfrm>
            <a:off x="450000" y="1116000"/>
            <a:ext cx="7560000" cy="4977296"/>
          </a:xfrm>
        </p:spPr>
        <p:txBody>
          <a:bodyPr>
            <a:normAutofit/>
          </a:bodyPr>
          <a:lstStyle/>
          <a:p>
            <a:r>
              <a:rPr lang="sk-SK" dirty="0" smtClean="0"/>
              <a:t>09:00 		</a:t>
            </a:r>
            <a:r>
              <a:rPr lang="sk-SK" sz="1600" dirty="0" smtClean="0"/>
              <a:t>Príchod </a:t>
            </a:r>
            <a:r>
              <a:rPr lang="sk-SK" sz="1600" dirty="0"/>
              <a:t>účastníkov</a:t>
            </a:r>
          </a:p>
          <a:p>
            <a:r>
              <a:rPr lang="sk-SK" dirty="0"/>
              <a:t>10:00 </a:t>
            </a:r>
            <a:r>
              <a:rPr lang="sk-SK" dirty="0" smtClean="0"/>
              <a:t>		</a:t>
            </a:r>
            <a:r>
              <a:rPr lang="sk-SK" sz="1600" dirty="0" smtClean="0"/>
              <a:t>Privítanie </a:t>
            </a:r>
            <a:r>
              <a:rPr lang="sk-SK" sz="1600" dirty="0"/>
              <a:t>účastníkov, informácia o kampani Zdravé pracoviská pre všetky vekové </a:t>
            </a:r>
            <a:r>
              <a:rPr lang="sk-SK" sz="1600" dirty="0" smtClean="0"/>
              <a:t>kategórie</a:t>
            </a:r>
            <a:r>
              <a:rPr lang="sk-SK" sz="1600" dirty="0"/>
              <a:t>. Ivan Černý, odborový inšpektor BOZP pre </a:t>
            </a:r>
            <a:r>
              <a:rPr lang="sk-SK" sz="1600" dirty="0" err="1"/>
              <a:t>ZPŠaV</a:t>
            </a:r>
            <a:r>
              <a:rPr lang="sk-SK" sz="1600" dirty="0"/>
              <a:t> NKOS</a:t>
            </a:r>
          </a:p>
          <a:p>
            <a:r>
              <a:rPr lang="sk-SK" dirty="0"/>
              <a:t>10:15 </a:t>
            </a:r>
            <a:r>
              <a:rPr lang="sk-SK" dirty="0" smtClean="0"/>
              <a:t>		</a:t>
            </a:r>
            <a:r>
              <a:rPr lang="sk-SK" sz="1600" dirty="0" smtClean="0"/>
              <a:t>Zástupcovia </a:t>
            </a:r>
            <a:r>
              <a:rPr lang="sk-SK" sz="1600" dirty="0"/>
              <a:t>zamestnancov pre BOZP, ich úloha a právomoci, skúsenosti z </a:t>
            </a:r>
            <a:r>
              <a:rPr lang="sk-SK" sz="1600" dirty="0" smtClean="0"/>
              <a:t>návštev organizácií</a:t>
            </a:r>
            <a:r>
              <a:rPr lang="sk-SK" sz="1600" dirty="0"/>
              <a:t>. Diskusia účastníkov.  Ivan Černý, odborový inšpektor BOZP pre </a:t>
            </a:r>
            <a:r>
              <a:rPr lang="sk-SK" sz="1600" dirty="0" err="1"/>
              <a:t>ZPŠaV</a:t>
            </a:r>
            <a:r>
              <a:rPr lang="sk-SK" sz="1600" dirty="0"/>
              <a:t> </a:t>
            </a:r>
            <a:r>
              <a:rPr lang="sk-SK" sz="1600" dirty="0" smtClean="0"/>
              <a:t>NKOS</a:t>
            </a:r>
            <a:endParaRPr lang="sk-SK" sz="1600" dirty="0"/>
          </a:p>
          <a:p>
            <a:r>
              <a:rPr lang="sk-SK" dirty="0"/>
              <a:t>11:00 </a:t>
            </a:r>
            <a:r>
              <a:rPr lang="sk-SK" dirty="0" smtClean="0"/>
              <a:t>		</a:t>
            </a:r>
            <a:r>
              <a:rPr lang="sk-SK" sz="1600" dirty="0" smtClean="0"/>
              <a:t>Sedavé </a:t>
            </a:r>
            <a:r>
              <a:rPr lang="sk-SK" sz="1600" dirty="0"/>
              <a:t>zamestnanie a chrbtica. Ukážky preventívnych cvičení a poradenstvo. </a:t>
            </a:r>
            <a:r>
              <a:rPr lang="sk-SK" sz="1600" dirty="0" smtClean="0"/>
              <a:t>Zdenka  </a:t>
            </a:r>
            <a:r>
              <a:rPr lang="sk-SK" sz="1600" dirty="0"/>
              <a:t>Černá, </a:t>
            </a:r>
            <a:r>
              <a:rPr lang="sk-SK" sz="1600" dirty="0" err="1"/>
              <a:t>fyzioterapeutka</a:t>
            </a:r>
            <a:endParaRPr lang="sk-SK" sz="1600" dirty="0"/>
          </a:p>
          <a:p>
            <a:r>
              <a:rPr lang="sk-SK" dirty="0" smtClean="0"/>
              <a:t>11:30  	</a:t>
            </a:r>
            <a:r>
              <a:rPr lang="sk-SK" sz="1600" dirty="0" smtClean="0"/>
              <a:t>Misia </a:t>
            </a:r>
            <a:r>
              <a:rPr lang="sk-SK" sz="1600" dirty="0"/>
              <a:t>a význam kresťanských odborov.  Aká je pridaná hodnota kresťanských odborov pre zamestnancov, subjekty a pre spoločnosť? Daniel Markovič, Katolícka univerzita</a:t>
            </a:r>
          </a:p>
          <a:p>
            <a:r>
              <a:rPr lang="sk-SK" dirty="0"/>
              <a:t>12:15 </a:t>
            </a:r>
            <a:r>
              <a:rPr lang="sk-SK" dirty="0" smtClean="0"/>
              <a:t>		</a:t>
            </a:r>
            <a:r>
              <a:rPr lang="sk-SK" sz="1600" dirty="0" smtClean="0"/>
              <a:t>Priemysel </a:t>
            </a:r>
            <a:r>
              <a:rPr lang="sk-SK" sz="1600" dirty="0"/>
              <a:t>4.0 žiada nové zručnosti. Diskusia k materiálu Učiace sa Slovensko. Príprava seminára NKOS a EZA v Ružomberku. Proces kolektívneho vyjednávania. </a:t>
            </a:r>
            <a:r>
              <a:rPr lang="sk-SK" sz="1600" dirty="0" smtClean="0"/>
              <a:t>Kristína </a:t>
            </a:r>
            <a:r>
              <a:rPr lang="sk-SK" sz="1600" dirty="0" err="1" smtClean="0"/>
              <a:t>Huttová</a:t>
            </a:r>
            <a:r>
              <a:rPr lang="sk-SK" sz="1600" dirty="0" smtClean="0"/>
              <a:t>, členka Predsedníctva </a:t>
            </a:r>
            <a:r>
              <a:rPr lang="sk-SK" sz="1600" dirty="0" err="1" smtClean="0"/>
              <a:t>ZPŠaV</a:t>
            </a:r>
            <a:r>
              <a:rPr lang="sk-SK" sz="1600" dirty="0" smtClean="0"/>
              <a:t> NKOS </a:t>
            </a:r>
          </a:p>
          <a:p>
            <a:r>
              <a:rPr lang="sk-SK" dirty="0" smtClean="0"/>
              <a:t>13:30		</a:t>
            </a:r>
            <a:r>
              <a:rPr lang="sk-SK" sz="1600" dirty="0" smtClean="0"/>
              <a:t>Obed reštaurácia Kúsok šťastia</a:t>
            </a:r>
            <a:endParaRPr lang="sk-SK" sz="1600" dirty="0"/>
          </a:p>
          <a:p>
            <a:endParaRPr lang="sk-SK" dirty="0"/>
          </a:p>
        </p:txBody>
      </p:sp>
    </p:spTree>
    <p:extLst>
      <p:ext uri="{BB962C8B-B14F-4D97-AF65-F5344CB8AC3E}">
        <p14:creationId xmlns:p14="http://schemas.microsoft.com/office/powerpoint/2010/main" val="267070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0000" y="180000"/>
            <a:ext cx="7559873" cy="489600"/>
          </a:xfrm>
          <a:prstGeom prst="rect">
            <a:avLst/>
          </a:prstGeom>
        </p:spPr>
        <p:txBody>
          <a:bodyPr/>
          <a:lst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dirty="0" smtClean="0"/>
              <a:t>Úvod do kampane</a:t>
            </a:r>
            <a:endParaRPr lang="sk-SK" dirty="0"/>
          </a:p>
        </p:txBody>
      </p:sp>
      <p:sp>
        <p:nvSpPr>
          <p:cNvPr id="3" name="Content Placeholder 2"/>
          <p:cNvSpPr txBox="1">
            <a:spLocks/>
          </p:cNvSpPr>
          <p:nvPr/>
        </p:nvSpPr>
        <p:spPr>
          <a:xfrm>
            <a:off x="450000" y="1116000"/>
            <a:ext cx="7560000" cy="4860000"/>
          </a:xfrm>
          <a:prstGeom prst="rect">
            <a:avLst/>
          </a:prstGeom>
        </p:spPr>
        <p:txBody>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dirty="0" smtClean="0"/>
              <a:t>Kampaň koordinuje Európska agentúra pre bezpečnosť a ochranu zdravia pri práci (EU-OSHA)</a:t>
            </a:r>
          </a:p>
          <a:p>
            <a:r>
              <a:rPr dirty="0" smtClean="0"/>
              <a:t>Prebieha vo viac než 30 krajinách</a:t>
            </a:r>
          </a:p>
          <a:p>
            <a:r>
              <a:rPr dirty="0" smtClean="0"/>
              <a:t>Podporuje ju sieť partnerov:</a:t>
            </a:r>
          </a:p>
          <a:p>
            <a:pPr lvl="1"/>
            <a:r>
              <a:rPr dirty="0" smtClean="0"/>
              <a:t>národné kontaktné miesta</a:t>
            </a:r>
          </a:p>
          <a:p>
            <a:pPr lvl="1"/>
            <a:r>
              <a:rPr dirty="0" smtClean="0"/>
              <a:t>oficiálni </a:t>
            </a:r>
            <a:r>
              <a:rPr dirty="0" err="1" smtClean="0"/>
              <a:t>partneri</a:t>
            </a:r>
            <a:r>
              <a:rPr dirty="0" smtClean="0"/>
              <a:t> </a:t>
            </a:r>
            <a:r>
              <a:rPr dirty="0" err="1" smtClean="0"/>
              <a:t>kampane</a:t>
            </a:r>
            <a:r>
              <a:rPr lang="sk-SK" dirty="0" smtClean="0"/>
              <a:t>, napr. EZA</a:t>
            </a:r>
            <a:endParaRPr dirty="0" smtClean="0"/>
          </a:p>
          <a:p>
            <a:pPr lvl="1"/>
            <a:r>
              <a:rPr dirty="0" smtClean="0"/>
              <a:t>európski sociálni partneri </a:t>
            </a:r>
          </a:p>
          <a:p>
            <a:pPr lvl="1"/>
            <a:r>
              <a:rPr dirty="0" smtClean="0"/>
              <a:t>mediálni partneri </a:t>
            </a:r>
          </a:p>
          <a:p>
            <a:pPr lvl="1"/>
            <a:r>
              <a:rPr dirty="0" smtClean="0"/>
              <a:t>sieť Enterprise Europe Network </a:t>
            </a:r>
          </a:p>
          <a:p>
            <a:pPr lvl="1"/>
            <a:r>
              <a:rPr dirty="0" smtClean="0"/>
              <a:t>inštitúcie EÚ</a:t>
            </a:r>
          </a:p>
          <a:p>
            <a:pPr lvl="1"/>
            <a:r>
              <a:rPr dirty="0" smtClean="0"/>
              <a:t>iné agentúry EÚ</a:t>
            </a:r>
            <a:endParaRPr lang="sk-SK" dirty="0">
              <a:solidFill>
                <a:srgbClr val="FF0000"/>
              </a:solidFill>
            </a:endParaRPr>
          </a:p>
        </p:txBody>
      </p:sp>
      <p:pic>
        <p:nvPicPr>
          <p:cNvPr id="4" name="Picture 2"/>
          <p:cNvPicPr>
            <a:picLocks noChangeAspect="1" noChangeArrowheads="1"/>
          </p:cNvPicPr>
          <p:nvPr/>
        </p:nvPicPr>
        <p:blipFill>
          <a:blip r:embed="rId2">
            <a:clrChange>
              <a:clrFrom>
                <a:srgbClr val="EEF4D5"/>
              </a:clrFrom>
              <a:clrTo>
                <a:srgbClr val="EEF4D5">
                  <a:alpha val="0"/>
                </a:srgbClr>
              </a:clrTo>
            </a:clrChange>
            <a:extLst>
              <a:ext uri="{28A0092B-C50C-407E-A947-70E740481C1C}">
                <a14:useLocalDpi xmlns:a14="http://schemas.microsoft.com/office/drawing/2010/main" val="0"/>
              </a:ext>
            </a:extLst>
          </a:blip>
          <a:srcRect/>
          <a:stretch>
            <a:fillRect/>
          </a:stretch>
        </p:blipFill>
        <p:spPr bwMode="auto">
          <a:xfrm>
            <a:off x="4932040" y="1974938"/>
            <a:ext cx="4211960" cy="4694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441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4804" r="25831"/>
          <a:stretch/>
        </p:blipFill>
        <p:spPr>
          <a:xfrm>
            <a:off x="6076464" y="3068960"/>
            <a:ext cx="1800200" cy="2921392"/>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729" t="11462" r="33537" b="10591"/>
          <a:stretch/>
        </p:blipFill>
        <p:spPr>
          <a:xfrm>
            <a:off x="4644008" y="3429000"/>
            <a:ext cx="1296144" cy="2754306"/>
          </a:xfrm>
          <a:prstGeom prst="rect">
            <a:avLst/>
          </a:prstGeom>
        </p:spPr>
      </p:pic>
      <p:sp>
        <p:nvSpPr>
          <p:cNvPr id="2" name="Title 1"/>
          <p:cNvSpPr>
            <a:spLocks noGrp="1"/>
          </p:cNvSpPr>
          <p:nvPr>
            <p:ph type="title"/>
          </p:nvPr>
        </p:nvSpPr>
        <p:spPr/>
        <p:txBody>
          <a:bodyPr/>
          <a:lstStyle/>
          <a:p>
            <a:r>
              <a:rPr dirty="0" smtClean="0"/>
              <a:t>Hlavné ciele</a:t>
            </a:r>
            <a:endParaRPr lang="sk-SK" dirty="0"/>
          </a:p>
        </p:txBody>
      </p:sp>
      <p:sp>
        <p:nvSpPr>
          <p:cNvPr id="3" name="Content Placeholder 2"/>
          <p:cNvSpPr>
            <a:spLocks noGrp="1"/>
          </p:cNvSpPr>
          <p:nvPr>
            <p:ph sz="half" idx="1"/>
          </p:nvPr>
        </p:nvSpPr>
        <p:spPr>
          <a:xfrm>
            <a:off x="450000" y="1116000"/>
            <a:ext cx="7722400" cy="2385008"/>
          </a:xfrm>
        </p:spPr>
        <p:txBody>
          <a:bodyPr>
            <a:normAutofit/>
          </a:bodyPr>
          <a:lstStyle/>
          <a:p>
            <a:pPr lvl="0"/>
            <a:r>
              <a:rPr dirty="0" smtClean="0"/>
              <a:t>Propagovať udržateľnú prácu a zdravé starnutie od začiatku pracovného života</a:t>
            </a:r>
          </a:p>
          <a:p>
            <a:pPr lvl="0"/>
            <a:r>
              <a:rPr dirty="0" smtClean="0"/>
              <a:t>Poukázať na dôležitosť prevencie počas celého pracovného života</a:t>
            </a:r>
            <a:endParaRPr lang="sk-SK" dirty="0"/>
          </a:p>
          <a:p>
            <a:pPr lvl="0"/>
            <a:r>
              <a:rPr dirty="0" smtClean="0"/>
              <a:t>Pomôcť zamestnávateľom a zamestnancom (</a:t>
            </a:r>
            <a:r>
              <a:rPr dirty="0" err="1" smtClean="0"/>
              <a:t>vrátane</a:t>
            </a:r>
            <a:r>
              <a:rPr dirty="0" smtClean="0"/>
              <a:t> MSP) poskytovaním informácií a nástrojov na riadenie BOZP v súvislosti so starnutím pracovnej sily</a:t>
            </a:r>
          </a:p>
          <a:p>
            <a:pPr lvl="0"/>
            <a:r>
              <a:rPr dirty="0" smtClean="0"/>
              <a:t>Umožniť výmenu informácií a dobrej praxe</a:t>
            </a:r>
            <a:endParaRPr lang="sk-SK" dirty="0"/>
          </a:p>
        </p:txBody>
      </p:sp>
    </p:spTree>
    <p:extLst>
      <p:ext uri="{BB962C8B-B14F-4D97-AF65-F5344CB8AC3E}">
        <p14:creationId xmlns:p14="http://schemas.microsoft.com/office/powerpoint/2010/main" val="3914118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7938424" cy="489600"/>
          </a:xfrm>
        </p:spPr>
        <p:txBody>
          <a:bodyPr/>
          <a:lstStyle/>
          <a:p>
            <a:r>
              <a:rPr dirty="0" smtClean="0"/>
              <a:t>O čo ide?</a:t>
            </a:r>
            <a:endParaRPr lang="sk-SK" dirty="0"/>
          </a:p>
        </p:txBody>
      </p:sp>
      <p:sp>
        <p:nvSpPr>
          <p:cNvPr id="3" name="Content Placeholder 2"/>
          <p:cNvSpPr>
            <a:spLocks noGrp="1"/>
          </p:cNvSpPr>
          <p:nvPr>
            <p:ph sz="half" idx="1"/>
          </p:nvPr>
        </p:nvSpPr>
        <p:spPr/>
        <p:txBody>
          <a:bodyPr/>
          <a:lstStyle/>
          <a:p>
            <a:r>
              <a:rPr dirty="0" smtClean="0"/>
              <a:t>Pracovná sila Európy starne – dlhší pracovný život jednotlivcov </a:t>
            </a:r>
          </a:p>
          <a:p>
            <a:r>
              <a:rPr dirty="0" smtClean="0"/>
              <a:t>Výzvy vyplývajúce z demografických zmien:</a:t>
            </a:r>
          </a:p>
          <a:p>
            <a:pPr lvl="1"/>
            <a:r>
              <a:rPr dirty="0" smtClean="0"/>
              <a:t>všeobecný nedostatok pracovnej sily</a:t>
            </a:r>
          </a:p>
          <a:p>
            <a:pPr lvl="1"/>
            <a:r>
              <a:rPr dirty="0" smtClean="0"/>
              <a:t>nedostatok kvalifikovaných zamestnancov</a:t>
            </a:r>
          </a:p>
          <a:p>
            <a:pPr lvl="1"/>
            <a:r>
              <a:rPr dirty="0" smtClean="0"/>
              <a:t>viac ľudí v práci so zdravotnými problémami/chronickými chorobami</a:t>
            </a:r>
          </a:p>
          <a:p>
            <a:pPr lvl="1"/>
            <a:r>
              <a:rPr dirty="0" smtClean="0"/>
              <a:t>obavy súvisiace s produktivitou a </a:t>
            </a:r>
            <a:r>
              <a:rPr dirty="0" err="1" smtClean="0"/>
              <a:t>absenciami</a:t>
            </a:r>
            <a:endParaRPr lang="sk-SK" dirty="0" smtClean="0">
              <a:solidFill>
                <a:srgbClr val="FF0000"/>
              </a:solidFill>
            </a:endParaRP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84714" y="3573016"/>
            <a:ext cx="4034117" cy="2160240"/>
          </a:xfrm>
          <a:prstGeom prst="rect">
            <a:avLst/>
          </a:prstGeom>
          <a:effectLst>
            <a:outerShdw blurRad="292100" dist="139700" dir="2700000" algn="ctr" rotWithShape="0">
              <a:srgbClr val="333333">
                <a:alpha val="65000"/>
              </a:srgbClr>
            </a:outerShdw>
          </a:effectLst>
        </p:spPr>
      </p:pic>
    </p:spTree>
    <p:extLst>
      <p:ext uri="{BB962C8B-B14F-4D97-AF65-F5344CB8AC3E}">
        <p14:creationId xmlns:p14="http://schemas.microsoft.com/office/powerpoint/2010/main" val="3742371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45356" y="188640"/>
            <a:ext cx="7561263" cy="490537"/>
          </a:xfrm>
        </p:spPr>
        <p:txBody>
          <a:bodyPr/>
          <a:lstStyle/>
          <a:p>
            <a:r>
              <a:rPr dirty="0" smtClean="0"/>
              <a:t>Koncepcia pracovnej schopnosti</a:t>
            </a:r>
            <a:endParaRPr lang="sk-SK" dirty="0"/>
          </a:p>
        </p:txBody>
      </p:sp>
      <p:sp>
        <p:nvSpPr>
          <p:cNvPr id="4" name="Content Placeholder 2"/>
          <p:cNvSpPr txBox="1">
            <a:spLocks/>
          </p:cNvSpPr>
          <p:nvPr/>
        </p:nvSpPr>
        <p:spPr>
          <a:xfrm>
            <a:off x="450000" y="1116000"/>
            <a:ext cx="8082440" cy="4977296"/>
          </a:xfrm>
          <a:prstGeom prst="rect">
            <a:avLst/>
          </a:prstGeom>
        </p:spPr>
        <p:txBody>
          <a:bodyPr>
            <a:normAutofit/>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dirty="0" smtClean="0"/>
              <a:t>Koncepcia pracovnej schopnosti – rovnováha medzi pracovnými požiadavkami a možnosťami jednotlivca</a:t>
            </a:r>
          </a:p>
          <a:p>
            <a:r>
              <a:rPr dirty="0" smtClean="0"/>
              <a:t>Pracovné požiadavky ovplyvňuje:</a:t>
            </a:r>
          </a:p>
          <a:p>
            <a:pPr lvl="1"/>
            <a:r>
              <a:rPr dirty="0" smtClean="0"/>
              <a:t>náplň práce, pracovná záťaž, organizácia práce</a:t>
            </a:r>
          </a:p>
          <a:p>
            <a:pPr lvl="1"/>
            <a:r>
              <a:rPr dirty="0" smtClean="0"/>
              <a:t>pracovné prostredie a pracovný kolektív</a:t>
            </a:r>
          </a:p>
          <a:p>
            <a:pPr lvl="1"/>
            <a:r>
              <a:rPr dirty="0" smtClean="0"/>
              <a:t>vedenie</a:t>
            </a:r>
          </a:p>
          <a:p>
            <a:r>
              <a:rPr dirty="0" smtClean="0"/>
              <a:t>Možnosti jednotlivca závisia od:</a:t>
            </a:r>
          </a:p>
          <a:p>
            <a:pPr lvl="1"/>
            <a:r>
              <a:rPr dirty="0" smtClean="0"/>
              <a:t>zdravotných a funkčných schopností </a:t>
            </a:r>
          </a:p>
          <a:p>
            <a:pPr lvl="1"/>
            <a:r>
              <a:rPr dirty="0" smtClean="0"/>
              <a:t>zručností a kompetencií</a:t>
            </a:r>
          </a:p>
          <a:p>
            <a:pPr lvl="1"/>
            <a:r>
              <a:rPr dirty="0" smtClean="0"/>
              <a:t>hodnôt, postojov a motivácie</a:t>
            </a:r>
          </a:p>
          <a:p>
            <a:r>
              <a:rPr dirty="0" smtClean="0"/>
              <a:t>Podpora pracovnej schopnosti si vyžaduje:</a:t>
            </a:r>
          </a:p>
          <a:p>
            <a:pPr lvl="1"/>
            <a:r>
              <a:rPr dirty="0" smtClean="0"/>
              <a:t>dobré vedenie</a:t>
            </a:r>
          </a:p>
          <a:p>
            <a:pPr lvl="1"/>
            <a:r>
              <a:rPr dirty="0" smtClean="0">
                <a:solidFill>
                  <a:srgbClr val="FF0000"/>
                </a:solidFill>
              </a:rPr>
              <a:t>participáciu zamestnancov</a:t>
            </a:r>
          </a:p>
          <a:p>
            <a:pPr lvl="1"/>
            <a:r>
              <a:rPr dirty="0" smtClean="0">
                <a:solidFill>
                  <a:srgbClr val="FF0000"/>
                </a:solidFill>
              </a:rPr>
              <a:t>spoluprácu medzi vedením a zamestnancami</a:t>
            </a:r>
          </a:p>
          <a:p>
            <a:pPr marL="252000" lvl="1" indent="0">
              <a:buFont typeface="Arial" pitchFamily="34" charset="0"/>
              <a:buNone/>
            </a:pPr>
            <a:endParaRPr lang="sk-SK" dirty="0" smtClean="0"/>
          </a:p>
          <a:p>
            <a:endParaRPr lang="sk-SK" dirty="0" smtClean="0"/>
          </a:p>
        </p:txBody>
      </p:sp>
    </p:spTree>
    <p:extLst>
      <p:ext uri="{BB962C8B-B14F-4D97-AF65-F5344CB8AC3E}">
        <p14:creationId xmlns:p14="http://schemas.microsoft.com/office/powerpoint/2010/main" val="3547192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Prispôsobenie pracoviska</a:t>
            </a:r>
            <a:endParaRPr lang="sk-SK" dirty="0"/>
          </a:p>
        </p:txBody>
      </p:sp>
      <p:sp>
        <p:nvSpPr>
          <p:cNvPr id="3" name="Content Placeholder 2"/>
          <p:cNvSpPr>
            <a:spLocks noGrp="1"/>
          </p:cNvSpPr>
          <p:nvPr>
            <p:ph sz="half" idx="1"/>
          </p:nvPr>
        </p:nvSpPr>
        <p:spPr>
          <a:xfrm>
            <a:off x="450000" y="908720"/>
            <a:ext cx="7560000" cy="2817056"/>
          </a:xfrm>
        </p:spPr>
        <p:txBody>
          <a:bodyPr>
            <a:noAutofit/>
          </a:bodyPr>
          <a:lstStyle/>
          <a:p>
            <a:pPr>
              <a:lnSpc>
                <a:spcPct val="90000"/>
              </a:lnSpc>
            </a:pPr>
            <a:r>
              <a:rPr dirty="0" smtClean="0"/>
              <a:t>Práca by mala byť prispôsobená individuálnym schopnostiam, zručnostiam a zdravotnému stavu, ako aj iným aspektom rozmanitosti</a:t>
            </a:r>
          </a:p>
          <a:p>
            <a:pPr>
              <a:lnSpc>
                <a:spcPct val="90000"/>
              </a:lnSpc>
            </a:pPr>
            <a:r>
              <a:rPr dirty="0" smtClean="0"/>
              <a:t>Dynamický a nepretržitý proces počas celého pracovného života</a:t>
            </a:r>
          </a:p>
          <a:p>
            <a:pPr>
              <a:lnSpc>
                <a:spcPct val="90000"/>
              </a:lnSpc>
            </a:pPr>
            <a:r>
              <a:rPr dirty="0" smtClean="0"/>
              <a:t>Príklady zmien v reakcii na funkčné schopnosti:</a:t>
            </a:r>
          </a:p>
          <a:p>
            <a:pPr lvl="1">
              <a:lnSpc>
                <a:spcPct val="90000"/>
              </a:lnSpc>
            </a:pPr>
            <a:r>
              <a:rPr dirty="0" smtClean="0"/>
              <a:t>používanie zariadenia</a:t>
            </a:r>
          </a:p>
          <a:p>
            <a:pPr lvl="1">
              <a:lnSpc>
                <a:spcPct val="90000"/>
              </a:lnSpc>
            </a:pPr>
            <a:r>
              <a:rPr dirty="0" smtClean="0"/>
              <a:t>dobrý ergonomický dizajn</a:t>
            </a:r>
          </a:p>
          <a:p>
            <a:pPr lvl="1">
              <a:lnSpc>
                <a:spcPct val="90000"/>
              </a:lnSpc>
            </a:pPr>
            <a:r>
              <a:rPr dirty="0" smtClean="0"/>
              <a:t>zmeny organizácie práce</a:t>
            </a:r>
          </a:p>
          <a:p>
            <a:pPr lvl="1">
              <a:lnSpc>
                <a:spcPct val="90000"/>
              </a:lnSpc>
            </a:pPr>
            <a:r>
              <a:rPr dirty="0" smtClean="0"/>
              <a:t>striedanie pracovných úloh</a:t>
            </a:r>
          </a:p>
          <a:p>
            <a:pPr>
              <a:lnSpc>
                <a:spcPct val="90000"/>
              </a:lnSpc>
            </a:pPr>
            <a:r>
              <a:rPr dirty="0" smtClean="0"/>
              <a:t>Vhodné usporiadanie pracoviska a vhodná organizácia práce sú prínosom pre všetky vekové kategórie</a:t>
            </a:r>
          </a:p>
          <a:p>
            <a:pPr lvl="1">
              <a:lnSpc>
                <a:spcPct val="90000"/>
              </a:lnSpc>
            </a:pPr>
            <a:endParaRPr lang="sk-SK" dirty="0" smtClean="0"/>
          </a:p>
          <a:p>
            <a:pPr>
              <a:lnSpc>
                <a:spcPct val="90000"/>
              </a:lnSpc>
            </a:pPr>
            <a:endParaRPr lang="sk-SK"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0112" y="4149080"/>
            <a:ext cx="3899647" cy="2088232"/>
          </a:xfrm>
          <a:prstGeom prst="rect">
            <a:avLst/>
          </a:prstGeom>
          <a:effectLst>
            <a:outerShdw blurRad="292100" dist="139700" dir="2700000" algn="ctr" rotWithShape="0">
              <a:srgbClr val="333333">
                <a:alpha val="65000"/>
              </a:srgbClr>
            </a:outerShdw>
          </a:effectLst>
        </p:spPr>
      </p:pic>
    </p:spTree>
    <p:extLst>
      <p:ext uri="{BB962C8B-B14F-4D97-AF65-F5344CB8AC3E}">
        <p14:creationId xmlns:p14="http://schemas.microsoft.com/office/powerpoint/2010/main" val="4133834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0" y="180000"/>
            <a:ext cx="8298464" cy="489600"/>
          </a:xfrm>
        </p:spPr>
        <p:txBody>
          <a:bodyPr/>
          <a:lstStyle/>
          <a:p>
            <a:r>
              <a:rPr dirty="0" smtClean="0"/>
              <a:t>Prevencia zdravotného postihnutia, rehabilitácia a návrat do práce</a:t>
            </a:r>
            <a:endParaRPr lang="sk-SK" dirty="0"/>
          </a:p>
        </p:txBody>
      </p:sp>
      <p:sp>
        <p:nvSpPr>
          <p:cNvPr id="8" name="Rectangle 7"/>
          <p:cNvSpPr/>
          <p:nvPr/>
        </p:nvSpPr>
        <p:spPr>
          <a:xfrm>
            <a:off x="0" y="908720"/>
            <a:ext cx="9144000" cy="4968552"/>
          </a:xfrm>
          <a:prstGeom prst="rect">
            <a:avLst/>
          </a:prstGeom>
          <a:blipFill dpi="0" rotWithShape="1">
            <a:blip r:embed="rId2" cstate="email">
              <a:alphaModFix amt="4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sz="half" idx="1"/>
          </p:nvPr>
        </p:nvSpPr>
        <p:spPr>
          <a:xfrm>
            <a:off x="450000" y="1052736"/>
            <a:ext cx="8226456" cy="3528392"/>
          </a:xfrm>
          <a:solidFill>
            <a:srgbClr val="FFFFFF"/>
          </a:solidFill>
        </p:spPr>
        <p:txBody>
          <a:bodyPr>
            <a:noAutofit/>
          </a:bodyPr>
          <a:lstStyle/>
          <a:p>
            <a:pPr>
              <a:lnSpc>
                <a:spcPct val="80000"/>
              </a:lnSpc>
            </a:pPr>
            <a:r>
              <a:rPr dirty="0" smtClean="0"/>
              <a:t>Práca je dobrá pre zdravie, </a:t>
            </a:r>
            <a:r>
              <a:rPr dirty="0" err="1" smtClean="0"/>
              <a:t>ak</a:t>
            </a:r>
            <a:r>
              <a:rPr dirty="0" smtClean="0"/>
              <a:t> </a:t>
            </a:r>
            <a:r>
              <a:rPr lang="sk-SK" dirty="0" smtClean="0"/>
              <a:t>sú zabezpečené</a:t>
            </a:r>
            <a:r>
              <a:rPr dirty="0" smtClean="0"/>
              <a:t> vhodné pracovné podmienky</a:t>
            </a:r>
          </a:p>
          <a:p>
            <a:pPr>
              <a:lnSpc>
                <a:spcPct val="80000"/>
              </a:lnSpc>
            </a:pPr>
            <a:r>
              <a:rPr dirty="0" smtClean="0"/>
              <a:t>Dlhodobá pracovná neschopnosť môže viesť k problémom s duševným zdravím</a:t>
            </a:r>
            <a:endParaRPr lang="sk-SK" dirty="0"/>
          </a:p>
          <a:p>
            <a:pPr>
              <a:lnSpc>
                <a:spcPct val="80000"/>
              </a:lnSpc>
            </a:pPr>
            <a:r>
              <a:rPr dirty="0" smtClean="0"/>
              <a:t>Zdravotné problémy sú najčastejšou príčinou predčasného odchodu </a:t>
            </a:r>
            <a:r>
              <a:rPr dirty="0" err="1" smtClean="0"/>
              <a:t>pracovnej</a:t>
            </a:r>
            <a:r>
              <a:rPr dirty="0" smtClean="0"/>
              <a:t> </a:t>
            </a:r>
            <a:r>
              <a:rPr dirty="0" err="1" smtClean="0"/>
              <a:t>sily</a:t>
            </a:r>
            <a:r>
              <a:rPr lang="sk-SK" dirty="0" smtClean="0"/>
              <a:t> z pracovného života</a:t>
            </a:r>
            <a:endParaRPr dirty="0" smtClean="0"/>
          </a:p>
          <a:p>
            <a:pPr>
              <a:lnSpc>
                <a:spcPct val="80000"/>
              </a:lnSpc>
            </a:pPr>
            <a:r>
              <a:rPr dirty="0" smtClean="0"/>
              <a:t>Dôležité je pomôcť ľuďom so zdravotnými problémami, aby mohli zostať v </a:t>
            </a:r>
            <a:r>
              <a:rPr dirty="0" err="1" smtClean="0"/>
              <a:t>práci</a:t>
            </a:r>
            <a:r>
              <a:rPr lang="sk-SK" dirty="0" smtClean="0"/>
              <a:t>, a to</a:t>
            </a:r>
            <a:r>
              <a:rPr dirty="0" smtClean="0"/>
              <a:t> prostredníctvom rehabilitácie a umožniť im návrat do </a:t>
            </a:r>
            <a:r>
              <a:rPr dirty="0" err="1" smtClean="0"/>
              <a:t>práce</a:t>
            </a:r>
            <a:endParaRPr dirty="0" smtClean="0"/>
          </a:p>
        </p:txBody>
      </p:sp>
    </p:spTree>
    <p:extLst>
      <p:ext uri="{BB962C8B-B14F-4D97-AF65-F5344CB8AC3E}">
        <p14:creationId xmlns:p14="http://schemas.microsoft.com/office/powerpoint/2010/main" val="3210088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96288" y="908720"/>
            <a:ext cx="3947712" cy="5868000"/>
          </a:xfrm>
          <a:prstGeom prst="rect">
            <a:avLst/>
          </a:prstGeom>
          <a:effectLst/>
        </p:spPr>
      </p:pic>
      <p:sp>
        <p:nvSpPr>
          <p:cNvPr id="9" name="Title 1"/>
          <p:cNvSpPr txBox="1">
            <a:spLocks/>
          </p:cNvSpPr>
          <p:nvPr/>
        </p:nvSpPr>
        <p:spPr>
          <a:xfrm>
            <a:off x="450000" y="180000"/>
            <a:ext cx="7559873" cy="489600"/>
          </a:xfrm>
          <a:prstGeom prst="rect">
            <a:avLst/>
          </a:prstGeom>
        </p:spPr>
        <p:txBody>
          <a:bodyPr/>
          <a:lst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dirty="0" smtClean="0"/>
              <a:t>Celoživotné vzdelávanie</a:t>
            </a:r>
            <a:endParaRPr lang="sk-SK" dirty="0"/>
          </a:p>
        </p:txBody>
      </p:sp>
      <p:sp>
        <p:nvSpPr>
          <p:cNvPr id="10" name="Content Placeholder 2"/>
          <p:cNvSpPr txBox="1">
            <a:spLocks/>
          </p:cNvSpPr>
          <p:nvPr/>
        </p:nvSpPr>
        <p:spPr>
          <a:xfrm>
            <a:off x="450000" y="1556792"/>
            <a:ext cx="4457034" cy="2952328"/>
          </a:xfrm>
          <a:prstGeom prst="rect">
            <a:avLst/>
          </a:prstGeom>
        </p:spPr>
        <p:txBody>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dirty="0" smtClean="0"/>
              <a:t>Umožniť zamestnancom všetkých </a:t>
            </a:r>
            <a:r>
              <a:rPr dirty="0" err="1" smtClean="0"/>
              <a:t>vekových</a:t>
            </a:r>
            <a:r>
              <a:rPr dirty="0" smtClean="0"/>
              <a:t> </a:t>
            </a:r>
            <a:r>
              <a:rPr dirty="0" err="1" smtClean="0"/>
              <a:t>kategórií</a:t>
            </a:r>
            <a:r>
              <a:rPr lang="fr-FR" dirty="0" smtClean="0"/>
              <a:t> </a:t>
            </a:r>
            <a:r>
              <a:rPr dirty="0" err="1" smtClean="0"/>
              <a:t>zúčastňovať</a:t>
            </a:r>
            <a:r>
              <a:rPr dirty="0" smtClean="0"/>
              <a:t> sa na vzdelávaní a odbornej príprave</a:t>
            </a:r>
          </a:p>
          <a:p>
            <a:r>
              <a:rPr dirty="0" smtClean="0"/>
              <a:t>Zabrániť </a:t>
            </a:r>
            <a:r>
              <a:rPr dirty="0" err="1" smtClean="0"/>
              <a:t>zhoršovaniu</a:t>
            </a:r>
            <a:r>
              <a:rPr dirty="0" smtClean="0"/>
              <a:t> </a:t>
            </a:r>
            <a:r>
              <a:rPr dirty="0" err="1" smtClean="0"/>
              <a:t>zručností</a:t>
            </a:r>
            <a:r>
              <a:rPr dirty="0" smtClean="0"/>
              <a:t> a schopností</a:t>
            </a:r>
          </a:p>
          <a:p>
            <a:r>
              <a:rPr dirty="0" smtClean="0"/>
              <a:t>Pre </a:t>
            </a:r>
            <a:r>
              <a:rPr dirty="0" err="1" smtClean="0"/>
              <a:t>zamestnateľnosť</a:t>
            </a:r>
            <a:r>
              <a:rPr dirty="0" smtClean="0"/>
              <a:t> </a:t>
            </a:r>
            <a:r>
              <a:rPr dirty="0" err="1" smtClean="0"/>
              <a:t>sú</a:t>
            </a:r>
            <a:r>
              <a:rPr lang="sk-SK" dirty="0" smtClean="0"/>
              <a:t> dôležité </a:t>
            </a:r>
            <a:r>
              <a:rPr dirty="0" err="1" smtClean="0"/>
              <a:t>dop</a:t>
            </a:r>
            <a:r>
              <a:rPr lang="sk-SK" dirty="0" smtClean="0"/>
              <a:t>ĺ</a:t>
            </a:r>
            <a:r>
              <a:rPr dirty="0" err="1" smtClean="0"/>
              <a:t>ňanie</a:t>
            </a:r>
            <a:r>
              <a:rPr dirty="0" smtClean="0"/>
              <a:t> a </a:t>
            </a:r>
            <a:r>
              <a:rPr dirty="0" err="1" smtClean="0"/>
              <a:t>rozvoj</a:t>
            </a:r>
            <a:r>
              <a:rPr dirty="0" smtClean="0"/>
              <a:t> </a:t>
            </a:r>
            <a:r>
              <a:rPr dirty="0" err="1" smtClean="0"/>
              <a:t>zručností</a:t>
            </a:r>
            <a:endParaRPr lang="sk-SK" dirty="0"/>
          </a:p>
          <a:p>
            <a:r>
              <a:rPr dirty="0" err="1" smtClean="0"/>
              <a:t>Dôležité</a:t>
            </a:r>
            <a:r>
              <a:rPr dirty="0" smtClean="0"/>
              <a:t> je </a:t>
            </a:r>
            <a:r>
              <a:rPr dirty="0" err="1" smtClean="0"/>
              <a:t>aj</a:t>
            </a:r>
            <a:r>
              <a:rPr dirty="0" smtClean="0"/>
              <a:t> pre</a:t>
            </a:r>
            <a:r>
              <a:rPr lang="sk-SK" dirty="0" smtClean="0"/>
              <a:t> </a:t>
            </a:r>
            <a:r>
              <a:rPr dirty="0" err="1" smtClean="0"/>
              <a:t>psychosociálne</a:t>
            </a:r>
            <a:r>
              <a:rPr dirty="0" smtClean="0"/>
              <a:t> </a:t>
            </a:r>
            <a:r>
              <a:rPr dirty="0" err="1" smtClean="0"/>
              <a:t>pracovné</a:t>
            </a:r>
            <a:r>
              <a:rPr dirty="0" smtClean="0"/>
              <a:t> </a:t>
            </a:r>
            <a:r>
              <a:rPr dirty="0" err="1" smtClean="0"/>
              <a:t>prostredie</a:t>
            </a:r>
            <a:endParaRPr lang="sk-SK" dirty="0" smtClean="0"/>
          </a:p>
        </p:txBody>
      </p:sp>
    </p:spTree>
    <p:extLst>
      <p:ext uri="{BB962C8B-B14F-4D97-AF65-F5344CB8AC3E}">
        <p14:creationId xmlns:p14="http://schemas.microsoft.com/office/powerpoint/2010/main" val="1153135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0000" y="180000"/>
            <a:ext cx="7559873" cy="489600"/>
          </a:xfrm>
          <a:prstGeom prst="rect">
            <a:avLst/>
          </a:prstGeom>
        </p:spPr>
        <p:txBody>
          <a:bodyPr/>
          <a:lst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dirty="0" smtClean="0"/>
              <a:t>Podpora ochrany zdravia na pracovisku</a:t>
            </a:r>
            <a:endParaRPr lang="sk-SK" dirty="0"/>
          </a:p>
        </p:txBody>
      </p:sp>
      <p:sp>
        <p:nvSpPr>
          <p:cNvPr id="7" name="Content Placeholder 2"/>
          <p:cNvSpPr txBox="1">
            <a:spLocks/>
          </p:cNvSpPr>
          <p:nvPr/>
        </p:nvSpPr>
        <p:spPr>
          <a:xfrm>
            <a:off x="450000" y="1988840"/>
            <a:ext cx="7002320" cy="3177096"/>
          </a:xfrm>
          <a:prstGeom prst="rect">
            <a:avLst/>
          </a:prstGeom>
        </p:spPr>
        <p:txBody>
          <a:bodyPr>
            <a:normAutofit/>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dirty="0" smtClean="0"/>
              <a:t>Spoločné úsilie zamestnávateľov, </a:t>
            </a:r>
            <a:r>
              <a:rPr dirty="0" err="1" smtClean="0"/>
              <a:t>zamestnancov</a:t>
            </a:r>
            <a:r>
              <a:rPr dirty="0"/>
              <a:t/>
            </a:r>
            <a:br>
              <a:rPr dirty="0"/>
            </a:br>
            <a:r>
              <a:rPr dirty="0" smtClean="0"/>
              <a:t>a spoločnosti o zlepšenie zdravia a pohody v práci</a:t>
            </a:r>
          </a:p>
          <a:p>
            <a:r>
              <a:rPr dirty="0" smtClean="0"/>
              <a:t>Úspešná môže byť len vtedy, ak je </a:t>
            </a:r>
            <a:r>
              <a:rPr dirty="0" err="1" smtClean="0"/>
              <a:t>spojená</a:t>
            </a:r>
            <a:r>
              <a:rPr lang="es-ES" dirty="0"/>
              <a:t> </a:t>
            </a:r>
            <a:r>
              <a:rPr dirty="0" smtClean="0"/>
              <a:t>s predchádzaním rizikám a ochranou zdravia</a:t>
            </a:r>
          </a:p>
          <a:p>
            <a:r>
              <a:rPr dirty="0" smtClean="0"/>
              <a:t>„Pracoviská podporujúce ochranu zdravia“ – komplexný prístup, ktorý zahŕňa BOZP a ochranu zdravia spolu s podporou ochrany zdravia, a je zameraný na riešenie otázok organizácie práce, ako aj otázok týkajúcich sa pracovného prostredia a individuálnych rizikových faktorov.</a:t>
            </a:r>
            <a:endParaRPr lang="sk-SK" dirty="0"/>
          </a:p>
        </p:txBody>
      </p:sp>
    </p:spTree>
    <p:extLst>
      <p:ext uri="{BB962C8B-B14F-4D97-AF65-F5344CB8AC3E}">
        <p14:creationId xmlns:p14="http://schemas.microsoft.com/office/powerpoint/2010/main" val="4104727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450000" y="180000"/>
            <a:ext cx="7559873" cy="489600"/>
          </a:xfrm>
          <a:prstGeom prst="rect">
            <a:avLst/>
          </a:prstGeom>
        </p:spPr>
        <p:txBody>
          <a:bodyPr/>
          <a:lstStyle>
            <a:lvl1pPr algn="l" defTabSz="457200"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dirty="0" smtClean="0"/>
              <a:t>Možnosť zapojiť sa</a:t>
            </a:r>
            <a:endParaRPr lang="sk-SK" dirty="0">
              <a:solidFill>
                <a:srgbClr val="FF0000"/>
              </a:solidFill>
            </a:endParaRPr>
          </a:p>
        </p:txBody>
      </p:sp>
      <p:sp>
        <p:nvSpPr>
          <p:cNvPr id="14" name="Content Placeholder 2"/>
          <p:cNvSpPr txBox="1">
            <a:spLocks/>
          </p:cNvSpPr>
          <p:nvPr/>
        </p:nvSpPr>
        <p:spPr>
          <a:xfrm>
            <a:off x="449873" y="1196752"/>
            <a:ext cx="7560000" cy="3024336"/>
          </a:xfrm>
          <a:prstGeom prst="rect">
            <a:avLst/>
          </a:prstGeom>
        </p:spPr>
        <p:txBody>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50" indent="-285750" algn="l" defTabSz="457200"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2000" indent="-180000" algn="l" defTabSz="457200"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dirty="0" smtClean="0"/>
              <a:t>Zapojiť sa môžu organizácie všetkých veľkostí a z rôznych odvetví, ako aj jednotlivci</a:t>
            </a:r>
          </a:p>
          <a:p>
            <a:r>
              <a:rPr dirty="0" smtClean="0"/>
              <a:t>Zapojiť sa môžu:</a:t>
            </a:r>
          </a:p>
          <a:p>
            <a:pPr lvl="1"/>
            <a:r>
              <a:rPr dirty="0" smtClean="0"/>
              <a:t>šírením materiálov o kampani</a:t>
            </a:r>
          </a:p>
          <a:p>
            <a:pPr lvl="1"/>
            <a:r>
              <a:rPr dirty="0" smtClean="0"/>
              <a:t>účasťou na podujatiach a aktivitách alebo ich organizovaním</a:t>
            </a:r>
          </a:p>
          <a:p>
            <a:pPr lvl="1"/>
            <a:r>
              <a:rPr dirty="0" smtClean="0"/>
              <a:t>používaním a propagovaním praktických </a:t>
            </a:r>
            <a:r>
              <a:rPr dirty="0" err="1" smtClean="0"/>
              <a:t>nástrojov</a:t>
            </a:r>
            <a:r>
              <a:rPr dirty="0" smtClean="0"/>
              <a:t> </a:t>
            </a:r>
            <a:r>
              <a:rPr lang="fr-FR" dirty="0" smtClean="0"/>
              <a:t/>
            </a:r>
            <a:br>
              <a:rPr lang="fr-FR" dirty="0" smtClean="0"/>
            </a:br>
            <a:r>
              <a:rPr dirty="0" smtClean="0"/>
              <a:t>pre riadenie otázok týkajúcich sa veku</a:t>
            </a:r>
          </a:p>
          <a:p>
            <a:pPr lvl="1"/>
            <a:r>
              <a:rPr dirty="0" smtClean="0"/>
              <a:t>tým, že sa stanú partnerom kampane</a:t>
            </a:r>
          </a:p>
          <a:p>
            <a:pPr lvl="1"/>
            <a:r>
              <a:rPr dirty="0" smtClean="0"/>
              <a:t>sledovaním informácií </a:t>
            </a:r>
            <a:r>
              <a:rPr dirty="0" err="1" smtClean="0"/>
              <a:t>prostredníctvom</a:t>
            </a:r>
            <a:r>
              <a:rPr dirty="0" smtClean="0"/>
              <a:t> </a:t>
            </a:r>
            <a:r>
              <a:rPr lang="fr-FR" dirty="0" smtClean="0"/>
              <a:t/>
            </a:r>
            <a:br>
              <a:rPr lang="fr-FR" dirty="0" smtClean="0"/>
            </a:br>
            <a:r>
              <a:rPr dirty="0" err="1" smtClean="0"/>
              <a:t>sociálnych</a:t>
            </a:r>
            <a:r>
              <a:rPr dirty="0" smtClean="0"/>
              <a:t> médií</a:t>
            </a:r>
          </a:p>
          <a:p>
            <a:endParaRPr lang="sk-SK" dirty="0"/>
          </a:p>
        </p:txBody>
      </p:sp>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a:ext>
            </a:extLst>
          </a:blip>
          <a:stretch>
            <a:fillRect/>
          </a:stretch>
        </p:blipFill>
        <p:spPr>
          <a:xfrm flipH="1">
            <a:off x="3916644" y="2924944"/>
            <a:ext cx="4255756" cy="3816000"/>
          </a:xfrm>
          <a:prstGeom prst="rect">
            <a:avLst/>
          </a:prstGeom>
        </p:spPr>
      </p:pic>
    </p:spTree>
    <p:extLst>
      <p:ext uri="{BB962C8B-B14F-4D97-AF65-F5344CB8AC3E}">
        <p14:creationId xmlns:p14="http://schemas.microsoft.com/office/powerpoint/2010/main" val="732568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Kľúčové dátumy</a:t>
            </a:r>
            <a:endParaRPr lang="sk-SK" dirty="0"/>
          </a:p>
        </p:txBody>
      </p:sp>
      <p:sp>
        <p:nvSpPr>
          <p:cNvPr id="3" name="Content Placeholder 2"/>
          <p:cNvSpPr>
            <a:spLocks noGrp="1"/>
          </p:cNvSpPr>
          <p:nvPr>
            <p:ph sz="half" idx="1"/>
          </p:nvPr>
        </p:nvSpPr>
        <p:spPr>
          <a:xfrm>
            <a:off x="450000" y="1188008"/>
            <a:ext cx="6426256" cy="2601032"/>
          </a:xfrm>
        </p:spPr>
        <p:txBody>
          <a:bodyPr>
            <a:noAutofit/>
          </a:bodyPr>
          <a:lstStyle/>
          <a:p>
            <a:r>
              <a:rPr dirty="0" smtClean="0"/>
              <a:t>Začiatok kampane: </a:t>
            </a:r>
            <a:r>
              <a:rPr lang="en-GB" b="0" dirty="0" err="1" smtClean="0"/>
              <a:t>apríl</a:t>
            </a:r>
            <a:r>
              <a:rPr lang="en-GB" b="0" dirty="0" smtClean="0"/>
              <a:t> 2016</a:t>
            </a:r>
          </a:p>
          <a:p>
            <a:r>
              <a:rPr dirty="0" smtClean="0"/>
              <a:t>Európske týždne bezpečnosti a ochrany zdravia pri práci: </a:t>
            </a:r>
            <a:r>
              <a:rPr lang="en-GB" b="0" dirty="0" err="1" smtClean="0"/>
              <a:t>október</a:t>
            </a:r>
            <a:r>
              <a:rPr lang="en-GB" b="0" dirty="0" smtClean="0"/>
              <a:t> 2016 a 2017</a:t>
            </a:r>
          </a:p>
          <a:p>
            <a:r>
              <a:rPr dirty="0" smtClean="0"/>
              <a:t>Slávnostné odovzdávanie cien za dobrú prax v rámci kampane Zdravé pracoviská: </a:t>
            </a:r>
            <a:r>
              <a:rPr lang="en-GB" b="0" dirty="0" err="1" smtClean="0"/>
              <a:t>apríl</a:t>
            </a:r>
            <a:r>
              <a:rPr lang="en-GB" b="0" dirty="0" smtClean="0"/>
              <a:t> 2017</a:t>
            </a:r>
          </a:p>
          <a:p>
            <a:r>
              <a:rPr dirty="0" smtClean="0"/>
              <a:t>Samit kampane Zdravé pracoviská: </a:t>
            </a:r>
            <a:r>
              <a:rPr lang="en-GB" b="0" dirty="0" err="1" smtClean="0"/>
              <a:t>november</a:t>
            </a:r>
            <a:r>
              <a:rPr lang="en-GB" b="0" dirty="0" smtClean="0"/>
              <a:t> 2017</a:t>
            </a:r>
            <a:endParaRPr lang="sk-SK" b="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99" t="30239" r="-399" b="34482"/>
          <a:stretch/>
        </p:blipFill>
        <p:spPr>
          <a:xfrm>
            <a:off x="0" y="3789040"/>
            <a:ext cx="9180513" cy="2024275"/>
          </a:xfrm>
          <a:prstGeom prst="rect">
            <a:avLst/>
          </a:prstGeom>
        </p:spPr>
      </p:pic>
    </p:spTree>
    <p:extLst>
      <p:ext uri="{BB962C8B-B14F-4D97-AF65-F5344CB8AC3E}">
        <p14:creationId xmlns:p14="http://schemas.microsoft.com/office/powerpoint/2010/main" val="2383410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Zdroje kampane</a:t>
            </a:r>
            <a:endParaRPr lang="sk-SK" dirty="0"/>
          </a:p>
        </p:txBody>
      </p:sp>
      <p:sp>
        <p:nvSpPr>
          <p:cNvPr id="3" name="Content Placeholder 2"/>
          <p:cNvSpPr>
            <a:spLocks noGrp="1"/>
          </p:cNvSpPr>
          <p:nvPr>
            <p:ph sz="half" idx="1"/>
          </p:nvPr>
        </p:nvSpPr>
        <p:spPr>
          <a:xfrm>
            <a:off x="450000" y="908720"/>
            <a:ext cx="3905976" cy="2817056"/>
          </a:xfrm>
        </p:spPr>
        <p:txBody>
          <a:bodyPr>
            <a:noAutofit/>
          </a:bodyPr>
          <a:lstStyle/>
          <a:p>
            <a:r>
              <a:rPr dirty="0" smtClean="0"/>
              <a:t>Sprievodca kampaňou</a:t>
            </a:r>
          </a:p>
          <a:p>
            <a:r>
              <a:rPr dirty="0" smtClean="0"/>
              <a:t>Praktický elektronický sprievodca</a:t>
            </a:r>
          </a:p>
          <a:p>
            <a:r>
              <a:rPr dirty="0" smtClean="0"/>
              <a:t>Propagačné materiály</a:t>
            </a:r>
          </a:p>
          <a:p>
            <a:pPr lvl="1"/>
            <a:r>
              <a:rPr dirty="0" smtClean="0"/>
              <a:t>Informačný leták kampane</a:t>
            </a:r>
          </a:p>
          <a:p>
            <a:pPr lvl="1"/>
            <a:r>
              <a:rPr dirty="0" smtClean="0"/>
              <a:t>Leták o oceneniach za dobrú prax</a:t>
            </a:r>
          </a:p>
          <a:p>
            <a:pPr lvl="1"/>
            <a:r>
              <a:rPr dirty="0" smtClean="0"/>
              <a:t>Plagát</a:t>
            </a:r>
          </a:p>
          <a:p>
            <a:pPr lvl="1"/>
            <a:r>
              <a:rPr dirty="0" smtClean="0"/>
              <a:t>Video</a:t>
            </a:r>
          </a:p>
          <a:p>
            <a:pPr lvl="1"/>
            <a:r>
              <a:rPr dirty="0" smtClean="0"/>
              <a:t>Infografiky</a:t>
            </a:r>
          </a:p>
          <a:p>
            <a:pPr lvl="1"/>
            <a:r>
              <a:rPr dirty="0" smtClean="0"/>
              <a:t>Online banner, e-mailový podpis</a:t>
            </a:r>
          </a:p>
        </p:txBody>
      </p:sp>
      <p:sp>
        <p:nvSpPr>
          <p:cNvPr id="4" name="Content Placeholder 2"/>
          <p:cNvSpPr txBox="1">
            <a:spLocks/>
          </p:cNvSpPr>
          <p:nvPr/>
        </p:nvSpPr>
        <p:spPr>
          <a:xfrm>
            <a:off x="4572000" y="908720"/>
            <a:ext cx="3744416" cy="3096344"/>
          </a:xfrm>
          <a:prstGeom prst="rect">
            <a:avLst/>
          </a:prstGeom>
        </p:spPr>
        <p:txBody>
          <a:bodyPr vert="horz" lIns="91440" tIns="45720" rIns="91440" bIns="45720" rtlCol="0" anchor="t" anchorCtr="0">
            <a:normAutofit/>
          </a:bodyPr>
          <a:lstStyle>
            <a:lvl1pPr marL="252000" indent="-252000" algn="l" defTabSz="457200"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2000" indent="-180000" algn="l" defTabSz="457200"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2000" indent="-180000" algn="l" defTabSz="457200"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2000" indent="-180000" algn="l" defTabSz="457200"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2000" indent="-180000" algn="l" defTabSz="457200"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2514600" indent="-228600" algn="l" defTabSz="457200" rtl="0" eaLnBrk="1" latinLnBrk="0" hangingPunct="1">
              <a:spcBef>
                <a:spcPts val="0"/>
              </a:spcBef>
              <a:buClr>
                <a:schemeClr val="tx2"/>
              </a:buClr>
              <a:buSzPct val="101000"/>
              <a:buFont typeface="Courier New" pitchFamily="49" charset="0"/>
              <a:buChar char="o"/>
              <a:defRPr sz="1200" kern="1200" baseline="0">
                <a:solidFill>
                  <a:schemeClr val="tx1"/>
                </a:solidFill>
                <a:latin typeface="+mn-lt"/>
                <a:ea typeface="+mn-ea"/>
                <a:cs typeface="+mn-cs"/>
              </a:defRPr>
            </a:lvl6pPr>
            <a:lvl7pPr marL="2971800" indent="-228600" algn="l" defTabSz="457200" rtl="0" eaLnBrk="1" latinLnBrk="0" hangingPunct="1">
              <a:spcBef>
                <a:spcPts val="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r>
              <a:rPr dirty="0" smtClean="0"/>
              <a:t>Film o Napovi</a:t>
            </a:r>
          </a:p>
          <a:p>
            <a:r>
              <a:rPr dirty="0" smtClean="0"/>
              <a:t>Materiály z pilotného projektu Európskeho parlamentu „Bezpečnejšia a zdravšia práca v každom veku“</a:t>
            </a:r>
          </a:p>
          <a:p>
            <a:r>
              <a:rPr dirty="0" smtClean="0"/>
              <a:t>Modul pre online interaktívne hodnotenie rizík (OiRA)</a:t>
            </a:r>
          </a:p>
          <a:p>
            <a:r>
              <a:rPr dirty="0" smtClean="0"/>
              <a:t>Správy</a:t>
            </a:r>
            <a:endParaRPr lang="sk-SK" dirty="0"/>
          </a:p>
        </p:txBody>
      </p:sp>
      <p:grpSp>
        <p:nvGrpSpPr>
          <p:cNvPr id="8" name="Group 7"/>
          <p:cNvGrpSpPr/>
          <p:nvPr/>
        </p:nvGrpSpPr>
        <p:grpSpPr>
          <a:xfrm>
            <a:off x="5404934" y="3934840"/>
            <a:ext cx="2604939" cy="1997487"/>
            <a:chOff x="5055847" y="3697337"/>
            <a:chExt cx="3451762" cy="2646837"/>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82209" y="4153277"/>
              <a:ext cx="1425400" cy="2050458"/>
            </a:xfrm>
            <a:prstGeom prst="rect">
              <a:avLst/>
            </a:prstGeom>
            <a:effectLst>
              <a:outerShdw blurRad="292100" dist="139700" dir="2700000" algn="ctr" rotWithShape="0">
                <a:srgbClr val="333333">
                  <a:alpha val="65000"/>
                </a:srgbClr>
              </a:outerShdw>
            </a:effec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55708">
              <a:off x="5690174" y="3697337"/>
              <a:ext cx="1890947" cy="2646837"/>
            </a:xfrm>
            <a:prstGeom prst="rect">
              <a:avLst/>
            </a:prstGeom>
            <a:effectLst>
              <a:outerShdw blurRad="292100" dist="139700" dir="2700000" algn="ctr" rotWithShape="0">
                <a:srgbClr val="333333">
                  <a:alpha val="65000"/>
                </a:srgbClr>
              </a:outerShdw>
            </a:effec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55847" y="4015391"/>
              <a:ext cx="976448" cy="2050459"/>
            </a:xfrm>
            <a:prstGeom prst="rect">
              <a:avLst/>
            </a:prstGeom>
            <a:effectLst>
              <a:outerShdw blurRad="292100" dist="139700" dir="2700000" algn="ctr" rotWithShape="0">
                <a:srgbClr val="333333">
                  <a:alpha val="65000"/>
                </a:srgbClr>
              </a:outerShdw>
            </a:effectLst>
          </p:spPr>
        </p:pic>
      </p:grpSp>
      <p:grpSp>
        <p:nvGrpSpPr>
          <p:cNvPr id="10" name="Group 9"/>
          <p:cNvGrpSpPr/>
          <p:nvPr/>
        </p:nvGrpSpPr>
        <p:grpSpPr>
          <a:xfrm>
            <a:off x="782230" y="4448932"/>
            <a:ext cx="3553951" cy="1572356"/>
            <a:chOff x="782230" y="4070389"/>
            <a:chExt cx="3913626" cy="1731485"/>
          </a:xfrm>
        </p:grpSpPr>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58647">
              <a:off x="2510346" y="4141754"/>
              <a:ext cx="2185510" cy="1660120"/>
            </a:xfrm>
            <a:prstGeom prst="rect">
              <a:avLst/>
            </a:prstGeom>
            <a:effectLst>
              <a:outerShdw blurRad="292100" dist="139700" dir="2700000" algn="ctr" rotWithShape="0">
                <a:srgbClr val="333333">
                  <a:alpha val="65000"/>
                </a:srgbClr>
              </a:outerShdw>
            </a:effectLst>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412683">
              <a:off x="1447245" y="4070389"/>
              <a:ext cx="2149853" cy="1659600"/>
            </a:xfrm>
            <a:prstGeom prst="rect">
              <a:avLst/>
            </a:prstGeom>
            <a:effectLst>
              <a:outerShdw blurRad="292100" dist="139700" dir="2700000" algn="ctr" rotWithShape="0">
                <a:schemeClr val="tx1">
                  <a:alpha val="65000"/>
                </a:schemeClr>
              </a:outerShdw>
            </a:effectLst>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411479">
              <a:off x="782230" y="4090239"/>
              <a:ext cx="1083924" cy="1659600"/>
            </a:xfrm>
            <a:prstGeom prst="rect">
              <a:avLst/>
            </a:prstGeom>
            <a:effectLst>
              <a:outerShdw blurRad="292100" dist="139700" dir="2700000" algn="ctr" rotWithShape="0">
                <a:srgbClr val="333333">
                  <a:alpha val="65000"/>
                </a:srgbClr>
              </a:outerShdw>
            </a:effectLst>
          </p:spPr>
        </p:pic>
      </p:grpSp>
    </p:spTree>
    <p:extLst>
      <p:ext uri="{BB962C8B-B14F-4D97-AF65-F5344CB8AC3E}">
        <p14:creationId xmlns:p14="http://schemas.microsoft.com/office/powerpoint/2010/main" val="2419735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Ďalšie informácie</a:t>
            </a:r>
            <a:endParaRPr lang="sk-SK" dirty="0"/>
          </a:p>
        </p:txBody>
      </p:sp>
      <p:sp>
        <p:nvSpPr>
          <p:cNvPr id="3" name="Content Placeholder 2"/>
          <p:cNvSpPr>
            <a:spLocks noGrp="1"/>
          </p:cNvSpPr>
          <p:nvPr>
            <p:ph sz="half" idx="1"/>
          </p:nvPr>
        </p:nvSpPr>
        <p:spPr/>
        <p:txBody>
          <a:bodyPr>
            <a:normAutofit lnSpcReduction="10000"/>
          </a:bodyPr>
          <a:lstStyle/>
          <a:p>
            <a:r>
              <a:rPr dirty="0" smtClean="0"/>
              <a:t>Viac informácií sa nachádza na </a:t>
            </a:r>
            <a:r>
              <a:rPr dirty="0" err="1" smtClean="0"/>
              <a:t>webovej</a:t>
            </a:r>
            <a:r>
              <a:rPr dirty="0" smtClean="0"/>
              <a:t> </a:t>
            </a:r>
            <a:r>
              <a:rPr dirty="0" err="1" smtClean="0"/>
              <a:t>stránke</a:t>
            </a:r>
            <a:r>
              <a:rPr lang="fr-FR" dirty="0" smtClean="0"/>
              <a:t> </a:t>
            </a:r>
            <a:r>
              <a:rPr dirty="0" smtClean="0"/>
              <a:t>pane:</a:t>
            </a:r>
            <a:r>
              <a:rPr lang="fr-FR" dirty="0" smtClean="0"/>
              <a:t> </a:t>
            </a:r>
            <a:r>
              <a:rPr lang="en-GB" u="sng" dirty="0" smtClean="0">
                <a:solidFill>
                  <a:schemeClr val="accent1"/>
                </a:solidFill>
                <a:hlinkClick r:id="rId3"/>
              </a:rPr>
              <a:t>www.healthy-workplaces.eu</a:t>
            </a:r>
            <a:r>
              <a:rPr lang="en-GB" u="sng" dirty="0" smtClean="0">
                <a:solidFill>
                  <a:schemeClr val="accent1"/>
                </a:solidFill>
              </a:rPr>
              <a:t>/sk</a:t>
            </a:r>
            <a:r>
              <a:rPr dirty="0" smtClean="0">
                <a:solidFill>
                  <a:schemeClr val="accent1"/>
                </a:solidFill>
              </a:rPr>
              <a:t> </a:t>
            </a:r>
          </a:p>
          <a:p>
            <a:pPr marL="0" indent="0">
              <a:buNone/>
            </a:pPr>
            <a:endParaRPr lang="sk-SK" dirty="0" smtClean="0"/>
          </a:p>
          <a:p>
            <a:pPr marL="0" indent="0">
              <a:buNone/>
            </a:pPr>
            <a:endParaRPr lang="sk-SK" dirty="0"/>
          </a:p>
          <a:p>
            <a:pPr marL="0" indent="0">
              <a:buNone/>
            </a:pPr>
            <a:endParaRPr lang="sk-SK" dirty="0" smtClean="0"/>
          </a:p>
          <a:p>
            <a:r>
              <a:rPr dirty="0" smtClean="0"/>
              <a:t>Prihláste sa na odber nášho informačného bulletinu </a:t>
            </a:r>
            <a:r>
              <a:rPr dirty="0" err="1" smtClean="0"/>
              <a:t>kampane</a:t>
            </a:r>
            <a:r>
              <a:rPr dirty="0" smtClean="0"/>
              <a:t>:</a:t>
            </a:r>
            <a:r>
              <a:rPr dirty="0"/>
              <a:t/>
            </a:r>
            <a:br>
              <a:rPr dirty="0"/>
            </a:br>
            <a:r>
              <a:rPr lang="es-ES" u="sng" dirty="0">
                <a:hlinkClick r:id="rId4"/>
              </a:rPr>
              <a:t>https://healthy-workplaces.eu/en/healthy-workplaces-newsletter</a:t>
            </a:r>
            <a:r>
              <a:rPr dirty="0" smtClean="0"/>
              <a:t> </a:t>
            </a:r>
            <a:endParaRPr lang="sk-SK" dirty="0"/>
          </a:p>
          <a:p>
            <a:pPr marL="0" indent="0">
              <a:buNone/>
            </a:pPr>
            <a:endParaRPr lang="sk-SK" dirty="0"/>
          </a:p>
          <a:p>
            <a:r>
              <a:rPr dirty="0" smtClean="0"/>
              <a:t>Sledujte informácie o činnostiach a podujatiach prostredníctvom sociálnych médií:</a:t>
            </a:r>
          </a:p>
          <a:p>
            <a:pPr marL="0" indent="0">
              <a:buNone/>
            </a:pPr>
            <a:endParaRPr lang="sk-SK" dirty="0" smtClean="0"/>
          </a:p>
          <a:p>
            <a:pPr marL="0" indent="0">
              <a:buNone/>
            </a:pPr>
            <a:endParaRPr lang="sk-SK" dirty="0"/>
          </a:p>
          <a:p>
            <a:pPr marL="0" indent="0">
              <a:buNone/>
            </a:pPr>
            <a:endParaRPr lang="sk-SK" dirty="0" smtClean="0"/>
          </a:p>
          <a:p>
            <a:r>
              <a:rPr dirty="0" smtClean="0"/>
              <a:t>Získajte informácie o podujatiach vo vašej krajine od vášho kontaktného miesta: </a:t>
            </a:r>
            <a:r>
              <a:rPr lang="en-GB" u="sng" dirty="0" smtClean="0">
                <a:solidFill>
                  <a:schemeClr val="tx1"/>
                </a:solidFill>
                <a:hlinkClick r:id="rId5"/>
              </a:rPr>
              <a:t>www.healthy-workplaces.eu/fops</a:t>
            </a:r>
            <a:r>
              <a:rPr dirty="0" smtClean="0"/>
              <a:t> </a:t>
            </a:r>
          </a:p>
          <a:p>
            <a:pPr marL="0" indent="0">
              <a:buNone/>
            </a:pPr>
            <a:endParaRPr lang="sk-SK" u="sng" dirty="0" smtClean="0">
              <a:solidFill>
                <a:schemeClr val="tx1"/>
              </a:solidFill>
            </a:endParaRPr>
          </a:p>
          <a:p>
            <a:endParaRPr lang="sk-SK" dirty="0"/>
          </a:p>
        </p:txBody>
      </p:sp>
      <p:pic>
        <p:nvPicPr>
          <p:cNvPr id="5" name="Picture 12" descr="https://lh4.googleusercontent.com/9Difi9bypu9-FoUsfFWpX6odYLLjXQk_q0aPxZBSFynecMOSLoKRKWRWIfZdXRGOdXMZCahrLBG6vWrwIeT-A26iDjTucgFVCP0Fuzr79BHW5kLJ3sw">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627784" y="4365104"/>
            <a:ext cx="432048" cy="4320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https://g.twimg.com/Twitter_logo_blue.png">
            <a:hlinkClick r:id="rId8"/>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10972" y="4365104"/>
            <a:ext cx="531429" cy="4320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10"/>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835696" y="4365104"/>
            <a:ext cx="432048" cy="4320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descr="http://cincoaescomunicacion.com/wp-content/uploads/2013/11/linkedin-3.jpg">
            <a:hlinkClick r:id="rId12"/>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446874" y="4365105"/>
            <a:ext cx="432048" cy="4320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01334" y="476672"/>
            <a:ext cx="3430237" cy="2272160"/>
          </a:xfrm>
          <a:prstGeom prst="rect">
            <a:avLst/>
          </a:prstGeom>
        </p:spPr>
      </p:pic>
    </p:spTree>
    <p:extLst>
      <p:ext uri="{BB962C8B-B14F-4D97-AF65-F5344CB8AC3E}">
        <p14:creationId xmlns:p14="http://schemas.microsoft.com/office/powerpoint/2010/main" val="1371577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Zástupca zamestnancov pre BOZP</a:t>
            </a:r>
            <a:endParaRPr lang="sk-SK" dirty="0"/>
          </a:p>
        </p:txBody>
      </p:sp>
      <p:sp>
        <p:nvSpPr>
          <p:cNvPr id="3" name="Zástupný symbol obsahu 2"/>
          <p:cNvSpPr>
            <a:spLocks noGrp="1"/>
          </p:cNvSpPr>
          <p:nvPr>
            <p:ph sz="half" idx="1"/>
          </p:nvPr>
        </p:nvSpPr>
        <p:spPr/>
        <p:txBody>
          <a:bodyPr/>
          <a:lstStyle/>
          <a:p>
            <a:r>
              <a:rPr lang="sk-SK" b="0" dirty="0"/>
              <a:t>Zákon č. 124/2006 </a:t>
            </a:r>
            <a:r>
              <a:rPr lang="sk-SK" b="0" dirty="0" err="1"/>
              <a:t>Z.z</a:t>
            </a:r>
            <a:r>
              <a:rPr lang="sk-SK" b="0" dirty="0"/>
              <a:t>. o bezpečnosti a ochrane zdravia pri práci, v prípade, že u zamestnávateľa pôsobí odborová organizácia, priznáva odborovej organizácií právo navrhnúť zamestnávateľovi zamestnancov, ktorí budú vykonávať túto funkciu. Právo navrhnúť zástupcu zamestnancov pre bezpečnosť má konkrétne príslušný odborový orgán, t.j. orgán, ktorý koná v mene odborovej organizácie.  </a:t>
            </a:r>
          </a:p>
          <a:p>
            <a:r>
              <a:rPr lang="sk-SK" b="0" dirty="0"/>
              <a:t>Následne v zmysle § 19 ods. 1 zákona č. 124/2006 </a:t>
            </a:r>
            <a:r>
              <a:rPr lang="sk-SK" b="0" dirty="0" err="1"/>
              <a:t>Z.z</a:t>
            </a:r>
            <a:r>
              <a:rPr lang="sk-SK" b="0" dirty="0"/>
              <a:t>. o BOZP „zamestnávateľ je povinný vymenovať jedného zamestnanca alebo viacerých zamestnancov za zástupcov zamestnancov pre bezpečnosť“.</a:t>
            </a:r>
          </a:p>
          <a:p>
            <a:r>
              <a:rPr lang="sk-SK" b="0" dirty="0">
                <a:solidFill>
                  <a:srgbClr val="FF0000"/>
                </a:solidFill>
              </a:rPr>
              <a:t> </a:t>
            </a:r>
            <a:r>
              <a:rPr lang="sk-SK" b="0" dirty="0" smtClean="0">
                <a:solidFill>
                  <a:srgbClr val="FF0000"/>
                </a:solidFill>
              </a:rPr>
              <a:t>obligatórna </a:t>
            </a:r>
            <a:r>
              <a:rPr lang="sk-SK" b="0" dirty="0">
                <a:solidFill>
                  <a:srgbClr val="FF0000"/>
                </a:solidFill>
              </a:rPr>
              <a:t>povinnosť </a:t>
            </a:r>
            <a:r>
              <a:rPr lang="sk-SK" b="0" dirty="0"/>
              <a:t>zamestnávateľa („zamestnávateľ je povinný“) vymenovať zástupcu zamestnancov pre bezpečnosť, ktorý bol navrhnutý zo strany odborovej organizácie. Zamestnávateľ teda nemá právo odmietnuť vymenovať navrhnutú osobu, resp. osoby.</a:t>
            </a:r>
            <a:endParaRPr lang="sk-SK" dirty="0"/>
          </a:p>
        </p:txBody>
      </p:sp>
    </p:spTree>
    <p:extLst>
      <p:ext uri="{BB962C8B-B14F-4D97-AF65-F5344CB8AC3E}">
        <p14:creationId xmlns:p14="http://schemas.microsoft.com/office/powerpoint/2010/main" val="32799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Zástupca zamestnancov pre BOZP</a:t>
            </a:r>
          </a:p>
        </p:txBody>
      </p:sp>
      <p:sp>
        <p:nvSpPr>
          <p:cNvPr id="3" name="Zástupný symbol obsahu 2"/>
          <p:cNvSpPr>
            <a:spLocks noGrp="1"/>
          </p:cNvSpPr>
          <p:nvPr>
            <p:ph sz="half" idx="1"/>
          </p:nvPr>
        </p:nvSpPr>
        <p:spPr/>
        <p:txBody>
          <a:bodyPr/>
          <a:lstStyle/>
          <a:p>
            <a:r>
              <a:rPr lang="sk-SK" b="0" dirty="0"/>
              <a:t>„Jeden zástupca zamestnancov pre bezpečnosť u zamestnávateľa, ktorého kód podľa štatistickej klasifikácie ekonomických činností je uvedený v prílohe č. 1, môže zastupovať najviac 50 zamestnancov. U ostatných zamestnávateľov môže </a:t>
            </a:r>
            <a:r>
              <a:rPr lang="sk-SK" b="0" u="sng" dirty="0"/>
              <a:t>jeden zástupca zamestnancov pre bezpečnosť zastupovať viac ako 50 zamestnancov, ale nie viac ako 100 zamestnancov.“</a:t>
            </a:r>
            <a:endParaRPr lang="sk-SK" u="sng" dirty="0"/>
          </a:p>
        </p:txBody>
      </p:sp>
    </p:spTree>
    <p:extLst>
      <p:ext uri="{BB962C8B-B14F-4D97-AF65-F5344CB8AC3E}">
        <p14:creationId xmlns:p14="http://schemas.microsoft.com/office/powerpoint/2010/main" val="671944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Komisia bezpečnosti a ochrany zdravia pri práci</a:t>
            </a:r>
          </a:p>
        </p:txBody>
      </p:sp>
      <p:sp>
        <p:nvSpPr>
          <p:cNvPr id="3" name="Zástupný symbol obsahu 2"/>
          <p:cNvSpPr>
            <a:spLocks noGrp="1"/>
          </p:cNvSpPr>
          <p:nvPr>
            <p:ph sz="half" idx="1"/>
          </p:nvPr>
        </p:nvSpPr>
        <p:spPr/>
        <p:txBody>
          <a:bodyPr>
            <a:normAutofit fontScale="92500" lnSpcReduction="20000"/>
          </a:bodyPr>
          <a:lstStyle/>
          <a:p>
            <a:pPr marL="0" indent="0">
              <a:buNone/>
            </a:pPr>
            <a:r>
              <a:rPr lang="sk-SK" b="0" dirty="0"/>
              <a:t>(1) Zamestnávateľ, ktorý zamestnáva viac ako </a:t>
            </a:r>
            <a:r>
              <a:rPr lang="sk-SK" dirty="0"/>
              <a:t>100 zamestnancov</a:t>
            </a:r>
            <a:r>
              <a:rPr lang="sk-SK" b="0" dirty="0"/>
              <a:t>, zriadi ako svoj poradný orgán komisiu bezpečnosti a ochrany zdravia pri práci, ktorú tvoria zástupcovia zamestnancov pre bezpečnosť a zástupcovia zamestnávateľa, najmä odborníci v danom odbore, pričom </a:t>
            </a:r>
            <a:r>
              <a:rPr lang="sk-SK" dirty="0"/>
              <a:t>nadpolovičnú väčšinu tvoria zástupcovia zamestnancov pre bezpečnosť</a:t>
            </a:r>
            <a:r>
              <a:rPr lang="sk-SK" b="0" dirty="0"/>
              <a:t>. Komisia bezpečnosti a ochrany zdravia pri práci zasadá najmenej raz za rok.</a:t>
            </a:r>
            <a:r>
              <a:rPr lang="sk-SK" dirty="0"/>
              <a:t/>
            </a:r>
            <a:br>
              <a:rPr lang="sk-SK" dirty="0"/>
            </a:br>
            <a:r>
              <a:rPr lang="sk-SK" dirty="0"/>
              <a:t/>
            </a:r>
            <a:br>
              <a:rPr lang="sk-SK" dirty="0"/>
            </a:br>
            <a:r>
              <a:rPr lang="sk-SK" b="0" dirty="0"/>
              <a:t>(2) Komisia bezpečnosti a ochrany zdravia pri práci je oprávnená</a:t>
            </a:r>
            <a:r>
              <a:rPr lang="sk-SK" dirty="0"/>
              <a:t/>
            </a:r>
            <a:br>
              <a:rPr lang="sk-SK" dirty="0"/>
            </a:br>
            <a:r>
              <a:rPr lang="sk-SK" dirty="0" smtClean="0"/>
              <a:t>	</a:t>
            </a:r>
            <a:r>
              <a:rPr lang="sk-SK" b="0" dirty="0" smtClean="0"/>
              <a:t>a</a:t>
            </a:r>
            <a:r>
              <a:rPr lang="sk-SK" b="0" dirty="0"/>
              <a:t>) pravidelne </a:t>
            </a:r>
            <a:r>
              <a:rPr lang="sk-SK" dirty="0"/>
              <a:t>hodnotiť stav </a:t>
            </a:r>
            <a:r>
              <a:rPr lang="sk-SK" b="0" dirty="0"/>
              <a:t>bezpečnosti a ochrany zdravia pri práci, stav a vývoj pracovnej úrazovosti, chorôb z povolania a ďalších udalostí podľa § 17 a hodnotiť ostatné otázky bezpečnosti a ochrany zdravia pri práci vrátane pracovného prostredia a pracovných podmienok,</a:t>
            </a:r>
            <a:r>
              <a:rPr lang="sk-SK" dirty="0"/>
              <a:t/>
            </a:r>
            <a:br>
              <a:rPr lang="sk-SK" dirty="0"/>
            </a:br>
            <a:r>
              <a:rPr lang="sk-SK" dirty="0" smtClean="0"/>
              <a:t>	</a:t>
            </a:r>
            <a:r>
              <a:rPr lang="sk-SK" b="0" dirty="0" smtClean="0"/>
              <a:t>b</a:t>
            </a:r>
            <a:r>
              <a:rPr lang="sk-SK" b="0" dirty="0"/>
              <a:t>) </a:t>
            </a:r>
            <a:r>
              <a:rPr lang="sk-SK" dirty="0"/>
              <a:t>navrhovať opatrenia </a:t>
            </a:r>
            <a:r>
              <a:rPr lang="sk-SK" b="0" dirty="0"/>
              <a:t>v oblasti riadenia, kontroly a zlepšovania stavu bezpečnosti a ochrany zdravia pri práci,</a:t>
            </a:r>
            <a:r>
              <a:rPr lang="sk-SK" dirty="0"/>
              <a:t/>
            </a:r>
            <a:br>
              <a:rPr lang="sk-SK" dirty="0"/>
            </a:br>
            <a:r>
              <a:rPr lang="sk-SK" dirty="0" smtClean="0"/>
              <a:t>	</a:t>
            </a:r>
            <a:r>
              <a:rPr lang="sk-SK" b="0" dirty="0" smtClean="0"/>
              <a:t>c</a:t>
            </a:r>
            <a:r>
              <a:rPr lang="sk-SK" b="0" dirty="0"/>
              <a:t>) </a:t>
            </a:r>
            <a:r>
              <a:rPr lang="sk-SK" dirty="0"/>
              <a:t>vyjadrovať sa </a:t>
            </a:r>
            <a:r>
              <a:rPr lang="sk-SK" b="0" dirty="0"/>
              <a:t>ku všetkým otázkam súvisiacim s bezpečnosťou a ochranou zdravia pri práci,</a:t>
            </a:r>
            <a:r>
              <a:rPr lang="sk-SK" dirty="0"/>
              <a:t/>
            </a:r>
            <a:br>
              <a:rPr lang="sk-SK" dirty="0"/>
            </a:br>
            <a:r>
              <a:rPr lang="sk-SK" dirty="0" smtClean="0"/>
              <a:t>	</a:t>
            </a:r>
            <a:r>
              <a:rPr lang="sk-SK" b="0" dirty="0" smtClean="0"/>
              <a:t>d</a:t>
            </a:r>
            <a:r>
              <a:rPr lang="sk-SK" b="0" dirty="0"/>
              <a:t>) </a:t>
            </a:r>
            <a:r>
              <a:rPr lang="sk-SK" dirty="0"/>
              <a:t>požadovať</a:t>
            </a:r>
            <a:r>
              <a:rPr lang="sk-SK" b="0" dirty="0"/>
              <a:t> od zamestnávateľa nevyhnutné informácie potrebné na výkon svojej činnosti.</a:t>
            </a:r>
            <a:r>
              <a:rPr lang="sk-SK" dirty="0"/>
              <a:t/>
            </a:r>
            <a:br>
              <a:rPr lang="sk-SK" dirty="0"/>
            </a:br>
            <a:r>
              <a:rPr lang="sk-SK" dirty="0"/>
              <a:t/>
            </a:r>
            <a:br>
              <a:rPr lang="sk-SK" dirty="0"/>
            </a:br>
            <a:r>
              <a:rPr lang="sk-SK" b="0" dirty="0"/>
              <a:t>(3) Ustanovením komisie bezpečnosti a ochrany zdravia pri práci nie sú dotknuté oprávnenia zástupcov zamestnancov pre bezpečnosť.</a:t>
            </a:r>
            <a:endParaRPr lang="sk-SK" dirty="0"/>
          </a:p>
        </p:txBody>
      </p:sp>
    </p:spTree>
    <p:extLst>
      <p:ext uri="{BB962C8B-B14F-4D97-AF65-F5344CB8AC3E}">
        <p14:creationId xmlns:p14="http://schemas.microsoft.com/office/powerpoint/2010/main" val="634665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Ochrana zástupcov zamestnancov pre bezpečnosť</a:t>
            </a:r>
            <a:endParaRPr lang="sk-SK" dirty="0"/>
          </a:p>
        </p:txBody>
      </p:sp>
      <p:sp>
        <p:nvSpPr>
          <p:cNvPr id="3" name="Zástupný symbol obsahu 2"/>
          <p:cNvSpPr>
            <a:spLocks noGrp="1"/>
          </p:cNvSpPr>
          <p:nvPr>
            <p:ph sz="half" idx="1"/>
          </p:nvPr>
        </p:nvSpPr>
        <p:spPr/>
        <p:txBody>
          <a:bodyPr>
            <a:normAutofit/>
          </a:bodyPr>
          <a:lstStyle/>
          <a:p>
            <a:r>
              <a:rPr lang="sk-SK" dirty="0"/>
              <a:t>§ </a:t>
            </a:r>
            <a:r>
              <a:rPr lang="sk-SK" dirty="0" smtClean="0"/>
              <a:t>240 ZP </a:t>
            </a:r>
            <a:r>
              <a:rPr lang="sk-SK" dirty="0"/>
              <a:t>Podmienky činnosti zástupcov zamestnancov a ich ochrana</a:t>
            </a:r>
          </a:p>
          <a:p>
            <a:endParaRPr lang="sk-SK" b="0" dirty="0" smtClean="0"/>
          </a:p>
          <a:p>
            <a:r>
              <a:rPr lang="sk-SK" b="0" dirty="0"/>
              <a:t>(1) Činnosť zástupcov zamestnancov, ktorá bezprostredne súvisí s plnením úloh zamestnávateľa, sa považuje za </a:t>
            </a:r>
            <a:r>
              <a:rPr lang="sk-SK" dirty="0">
                <a:solidFill>
                  <a:srgbClr val="FF0000"/>
                </a:solidFill>
              </a:rPr>
              <a:t>výkon práce</a:t>
            </a:r>
            <a:r>
              <a:rPr lang="sk-SK" b="0" dirty="0"/>
              <a:t>, za ktorý patrí zamestnancovi mzda.</a:t>
            </a:r>
          </a:p>
          <a:p>
            <a:r>
              <a:rPr lang="sk-SK" b="0" dirty="0"/>
              <a:t>(2) Zamestnávateľ poskytuje na výkon funkcie zástupcov zamestnancov alebo na účasť na ich vzdelávaní, ktoré zabezpečuje orgán príslušného odborového orgánu, zamestnanecká rada a zamestnávateľ </a:t>
            </a:r>
            <a:r>
              <a:rPr lang="sk-SK" dirty="0">
                <a:solidFill>
                  <a:srgbClr val="FF0000"/>
                </a:solidFill>
              </a:rPr>
              <a:t>pracovné voľno</a:t>
            </a:r>
            <a:r>
              <a:rPr lang="sk-SK" b="0" dirty="0"/>
              <a:t> podľa § 136 ods. 1, ak tomu nebránia dôležité prevádzkové dôvody.</a:t>
            </a:r>
          </a:p>
          <a:p>
            <a:r>
              <a:rPr lang="sk-SK" b="0" dirty="0"/>
              <a:t>(5) Zamestnávateľ podľa svojich prevádzkových možností poskytuje zástupcom zamestnancov na nevyhnutnú prevádzkovú činnosť </a:t>
            </a:r>
            <a:r>
              <a:rPr lang="sk-SK" dirty="0">
                <a:solidFill>
                  <a:srgbClr val="FF0000"/>
                </a:solidFill>
              </a:rPr>
              <a:t>bezplatne</a:t>
            </a:r>
            <a:r>
              <a:rPr lang="sk-SK" b="0" dirty="0"/>
              <a:t> v primeranom rozsahu miestnosti s nevyhnutným vybavením a uhrádza náklady spojené s ich údržbou a technickou </a:t>
            </a:r>
            <a:r>
              <a:rPr lang="sk-SK" b="0" dirty="0" smtClean="0"/>
              <a:t>prevádzkou</a:t>
            </a:r>
          </a:p>
        </p:txBody>
      </p:sp>
    </p:spTree>
    <p:extLst>
      <p:ext uri="{BB962C8B-B14F-4D97-AF65-F5344CB8AC3E}">
        <p14:creationId xmlns:p14="http://schemas.microsoft.com/office/powerpoint/2010/main" val="1734638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sz="half" idx="1"/>
          </p:nvPr>
        </p:nvSpPr>
        <p:spPr/>
        <p:txBody>
          <a:bodyPr>
            <a:normAutofit fontScale="92500" lnSpcReduction="20000"/>
          </a:bodyPr>
          <a:lstStyle/>
          <a:p>
            <a:r>
              <a:rPr lang="sk-SK" b="0" dirty="0"/>
              <a:t>(6) Zástupcovia zamestnancov, odborníci plniaci úlohy pre zástupcov zamestnancov sú povinní </a:t>
            </a:r>
            <a:r>
              <a:rPr lang="sk-SK" dirty="0">
                <a:solidFill>
                  <a:srgbClr val="FF0000"/>
                </a:solidFill>
              </a:rPr>
              <a:t>zachovávať mlčanlivosť</a:t>
            </a:r>
            <a:r>
              <a:rPr lang="sk-SK" b="0" dirty="0">
                <a:solidFill>
                  <a:srgbClr val="FF0000"/>
                </a:solidFill>
              </a:rPr>
              <a:t> </a:t>
            </a:r>
            <a:r>
              <a:rPr lang="sk-SK" b="0" dirty="0"/>
              <a:t>o skutočnostiach, o ktorých sa dozvedeli pri výkone svojej funkcie a ktoré boli zamestnávateľom označené ako dôverné. Táto povinnosť trvá aj počas jedného roka po skončení výkonu funkcie, ak osobitný predpis neustanoví inak.</a:t>
            </a:r>
          </a:p>
          <a:p>
            <a:r>
              <a:rPr lang="sk-SK" b="0" dirty="0"/>
              <a:t>(7) Zástupcovia zamestnancov </a:t>
            </a:r>
            <a:r>
              <a:rPr lang="sk-SK" dirty="0">
                <a:solidFill>
                  <a:srgbClr val="FF0000"/>
                </a:solidFill>
              </a:rPr>
              <a:t>nesmú byť </a:t>
            </a:r>
            <a:r>
              <a:rPr lang="sk-SK" b="0" dirty="0"/>
              <a:t>za plnenie úloh vyplývajúcich z výkonu svojej funkcie zamestnávateľom znevýhodňovaní ani inak postihovaní.</a:t>
            </a:r>
          </a:p>
          <a:p>
            <a:r>
              <a:rPr lang="sk-SK" b="0" dirty="0"/>
              <a:t>(8) Zástupcovia zamestnancov sú v čase funkčného obdobia a počas </a:t>
            </a:r>
            <a:r>
              <a:rPr lang="sk-SK" dirty="0">
                <a:solidFill>
                  <a:srgbClr val="FF0000"/>
                </a:solidFill>
              </a:rPr>
              <a:t>šiestich mesiacov po jeho skončení chránení </a:t>
            </a:r>
            <a:r>
              <a:rPr lang="sk-SK" b="0" dirty="0"/>
              <a:t>proti opatreniam, ktoré by ich mohli poškodzovať vrátane skončenia pracovného pomeru a ktoré by boli motivované ich postavením alebo činnosťou</a:t>
            </a:r>
            <a:r>
              <a:rPr lang="sk-SK" b="0" dirty="0" smtClean="0"/>
              <a:t>.</a:t>
            </a:r>
          </a:p>
          <a:p>
            <a:r>
              <a:rPr lang="sk-SK" b="0" dirty="0"/>
              <a:t>(9) Zamestnávateľ môže dať členovi príslušného odborového orgánu, členovi zamestnaneckej rady alebo zamestnaneckému dôverníkovi výpoveď alebo s nimi okamžite skončiť pracovný pomer len s predchádzajúcim </a:t>
            </a:r>
            <a:r>
              <a:rPr lang="sk-SK" dirty="0">
                <a:solidFill>
                  <a:srgbClr val="FF0000"/>
                </a:solidFill>
              </a:rPr>
              <a:t>súhlasom týchto zástupcov zamestnancov</a:t>
            </a:r>
            <a:r>
              <a:rPr lang="sk-SK" b="0" dirty="0"/>
              <a:t>. Za predchádzajúci súhlas sa považuje aj, ak zástupcovia zamestnancov písomne neodmietli udeliť zamestnávateľovi súhlas do 15 dní odo dňa, keď o to zamestnávateľ požiadal. Zamestnávateľ môže použiť predchádzajúci súhlas len v lehote dvoch mesiacov od jeho udelenia.</a:t>
            </a:r>
          </a:p>
          <a:p>
            <a:endParaRPr lang="sk-SK" dirty="0"/>
          </a:p>
        </p:txBody>
      </p:sp>
    </p:spTree>
    <p:extLst>
      <p:ext uri="{BB962C8B-B14F-4D97-AF65-F5344CB8AC3E}">
        <p14:creationId xmlns:p14="http://schemas.microsoft.com/office/powerpoint/2010/main" val="401203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sz="half" idx="1"/>
          </p:nvPr>
        </p:nvSpPr>
        <p:spPr/>
        <p:txBody>
          <a:bodyPr>
            <a:normAutofit/>
          </a:bodyPr>
          <a:lstStyle/>
          <a:p>
            <a:r>
              <a:rPr lang="sk-SK" b="0" dirty="0" smtClean="0"/>
              <a:t>(</a:t>
            </a:r>
            <a:r>
              <a:rPr lang="sk-SK" b="0" dirty="0"/>
              <a:t>10) Ak zástupcovia zamestnancov </a:t>
            </a:r>
            <a:r>
              <a:rPr lang="sk-SK" dirty="0">
                <a:solidFill>
                  <a:srgbClr val="FF0000"/>
                </a:solidFill>
              </a:rPr>
              <a:t>odmietli udeliť súhlas </a:t>
            </a:r>
            <a:r>
              <a:rPr lang="sk-SK" b="0" dirty="0"/>
              <a:t>podľa odseku 9, je výpoveď alebo okamžité skončenie pracovného pomeru zo strany zamestnávateľa z tohto dôvodu neplatné; ak sú ostatné podmienky výpovede alebo okamžitého skončenia pracovného pomeru splnené a súd v spore podľa § 77 zistí, že od zamestnávateľa nemôže spravodlivo požadovať, aby zamestnanca naďalej zamestnával, je výpoveď alebo okamžité skončenie pracovného pomeru platné.</a:t>
            </a:r>
          </a:p>
          <a:p>
            <a:r>
              <a:rPr lang="sk-SK" b="0" dirty="0"/>
              <a:t>Rovnaké podmienky činnosti a ochrana podľa odsekov </a:t>
            </a:r>
            <a:r>
              <a:rPr lang="sk-SK" b="0" dirty="0">
                <a:solidFill>
                  <a:srgbClr val="FF0000"/>
                </a:solidFill>
              </a:rPr>
              <a:t>1, 2, 5 až 10 </a:t>
            </a:r>
            <a:r>
              <a:rPr lang="sk-SK" b="0" dirty="0"/>
              <a:t>sa vzťahujú aj na zástupcov zamestnancov pre bezpečnosť a ochranu zdravia pri práci podľa osobitného predpisu.</a:t>
            </a:r>
            <a:endParaRPr lang="sk-SK" dirty="0"/>
          </a:p>
          <a:p>
            <a:endParaRPr lang="sk-SK" dirty="0"/>
          </a:p>
        </p:txBody>
      </p:sp>
    </p:spTree>
    <p:extLst>
      <p:ext uri="{BB962C8B-B14F-4D97-AF65-F5344CB8AC3E}">
        <p14:creationId xmlns:p14="http://schemas.microsoft.com/office/powerpoint/2010/main" val="599860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sz="half" idx="1"/>
          </p:nvPr>
        </p:nvSpPr>
        <p:spPr/>
        <p:txBody>
          <a:bodyPr>
            <a:normAutofit/>
          </a:bodyPr>
          <a:lstStyle/>
          <a:p>
            <a:pPr marL="0" indent="0" algn="ctr">
              <a:buNone/>
            </a:pPr>
            <a:endParaRPr lang="sk-SK" sz="4400" dirty="0" smtClean="0"/>
          </a:p>
          <a:p>
            <a:pPr marL="0" indent="0" algn="ctr">
              <a:buNone/>
            </a:pPr>
            <a:endParaRPr lang="sk-SK" sz="4400"/>
          </a:p>
          <a:p>
            <a:pPr marL="0" indent="0" algn="ctr">
              <a:buNone/>
            </a:pPr>
            <a:r>
              <a:rPr lang="sk-SK" sz="4400" smtClean="0"/>
              <a:t>Ďakujem </a:t>
            </a:r>
            <a:r>
              <a:rPr lang="sk-SK" sz="4400" dirty="0" smtClean="0"/>
              <a:t>za pozornosť</a:t>
            </a:r>
            <a:endParaRPr lang="sk-SK" sz="4400" dirty="0"/>
          </a:p>
        </p:txBody>
      </p:sp>
    </p:spTree>
    <p:extLst>
      <p:ext uri="{BB962C8B-B14F-4D97-AF65-F5344CB8AC3E}">
        <p14:creationId xmlns:p14="http://schemas.microsoft.com/office/powerpoint/2010/main" val="3819720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EUOSHA Campaign 2013">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xmlns="" name="EUOSHA Campaign 2016.potx" id="{96FBD0AC-75B8-450B-9CBE-D003EECFB2D9}" vid="{FD70B972-CDE6-4F19-8E81-5694D6724DF7}"/>
    </a:ext>
  </a:extLst>
</a:theme>
</file>

<file path=ppt/theme/theme2.xml><?xml version="1.0" encoding="utf-8"?>
<a:theme xmlns:a="http://schemas.openxmlformats.org/drawingml/2006/main" name="3_EUOSHA Campaign 2013">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xmlns="" name="EUOSHA Campaign 2016.potx" id="{96FBD0AC-75B8-450B-9CBE-D003EECFB2D9}" vid="{FD70B972-CDE6-4F19-8E81-5694D6724DF7}"/>
    </a:ext>
  </a:extLst>
</a:theme>
</file>

<file path=ppt/theme/theme3.xml><?xml version="1.0" encoding="utf-8"?>
<a:theme xmlns:a="http://schemas.openxmlformats.org/drawingml/2006/main" name="4_EUOSHA Campaign 2013">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xmlns="" name="EUOSHA Campaign 2016.potx" id="{96FBD0AC-75B8-450B-9CBE-D003EECFB2D9}" vid="{FD70B972-CDE6-4F19-8E81-5694D6724DF7}"/>
    </a:ext>
  </a:extLst>
</a:theme>
</file>

<file path=ppt/theme/theme4.xml><?xml version="1.0" encoding="utf-8"?>
<a:theme xmlns:a="http://schemas.openxmlformats.org/drawingml/2006/main" name="1_EUOSHA Campaign 2013">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xmlns="" name="EUOSHA Campaign 2016.potx" id="{96FBD0AC-75B8-450B-9CBE-D003EECFB2D9}" vid="{EB0B2771-6457-4C56-BC0B-D9E8C1F7A483}"/>
    </a:ext>
  </a:extLst>
</a:theme>
</file>

<file path=ppt/theme/theme5.xml><?xml version="1.0" encoding="utf-8"?>
<a:theme xmlns:a="http://schemas.openxmlformats.org/drawingml/2006/main" name="2_EUOSHA Campaign 2013">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xmlns="" name="EUOSHA Campaign 2016.potx" id="{96FBD0AC-75B8-450B-9CBE-D003EECFB2D9}" vid="{B119B0FD-36AC-4EB3-888E-DF2D373E34D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EUOSHA Campaign 2016-4-3-Extended</Template>
  <TotalTime>490</TotalTime>
  <Words>722</Words>
  <Application>Microsoft Office PowerPoint</Application>
  <PresentationFormat>Prezentácia na obrazovke (4:3)</PresentationFormat>
  <Paragraphs>133</Paragraphs>
  <Slides>21</Slides>
  <Notes>1</Notes>
  <HiddenSlides>0</HiddenSlides>
  <MMClips>0</MMClips>
  <ScaleCrop>false</ScaleCrop>
  <HeadingPairs>
    <vt:vector size="4" baseType="variant">
      <vt:variant>
        <vt:lpstr>Motív</vt:lpstr>
      </vt:variant>
      <vt:variant>
        <vt:i4>5</vt:i4>
      </vt:variant>
      <vt:variant>
        <vt:lpstr>Nadpisy snímok</vt:lpstr>
      </vt:variant>
      <vt:variant>
        <vt:i4>21</vt:i4>
      </vt:variant>
    </vt:vector>
  </HeadingPairs>
  <TitlesOfParts>
    <vt:vector size="26" baseType="lpstr">
      <vt:lpstr>EUOSHA Campaign 2013</vt:lpstr>
      <vt:lpstr>3_EUOSHA Campaign 2013</vt:lpstr>
      <vt:lpstr>4_EUOSHA Campaign 2013</vt:lpstr>
      <vt:lpstr>1_EUOSHA Campaign 2013</vt:lpstr>
      <vt:lpstr>2_EUOSHA Campaign 2013</vt:lpstr>
      <vt:lpstr>Bezpečnejšia a zdravšia práca  v každom veku</vt:lpstr>
      <vt:lpstr>PROGRAM</vt:lpstr>
      <vt:lpstr>Prezentácia programu PowerPoint</vt:lpstr>
      <vt:lpstr>Hlavné ciele</vt:lpstr>
      <vt:lpstr>O čo ide?</vt:lpstr>
      <vt:lpstr>Koncepcia pracovnej schopnosti</vt:lpstr>
      <vt:lpstr>Prispôsobenie pracoviska</vt:lpstr>
      <vt:lpstr>Prevencia zdravotného postihnutia, rehabilitácia a návrat do práce</vt:lpstr>
      <vt:lpstr>Prezentácia programu PowerPoint</vt:lpstr>
      <vt:lpstr>Prezentácia programu PowerPoint</vt:lpstr>
      <vt:lpstr>Prezentácia programu PowerPoint</vt:lpstr>
      <vt:lpstr>Kľúčové dátumy</vt:lpstr>
      <vt:lpstr>Zdroje kampane</vt:lpstr>
      <vt:lpstr>Ďalšie informácie</vt:lpstr>
      <vt:lpstr>Zástupca zamestnancov pre BOZP</vt:lpstr>
      <vt:lpstr>Zástupca zamestnancov pre BOZP</vt:lpstr>
      <vt:lpstr>Komisia bezpečnosti a ochrany zdravia pri práci</vt:lpstr>
      <vt:lpstr>Ochrana zástupcov zamestnancov pre bezpečnosť</vt:lpstr>
      <vt:lpstr>Prezentácia programu PowerPoint</vt:lpstr>
      <vt:lpstr>Prezentácia programu PowerPoint</vt:lpstr>
      <vt:lpstr>Prezentácia programu PowerPoint</vt:lpstr>
    </vt:vector>
  </TitlesOfParts>
  <Company>EU-OSHA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for All Ages</dc:title>
  <dc:creator>Estelle VIARD</dc:creator>
  <cp:lastModifiedBy>user</cp:lastModifiedBy>
  <cp:revision>20</cp:revision>
  <dcterms:created xsi:type="dcterms:W3CDTF">2015-11-25T10:26:49Z</dcterms:created>
  <dcterms:modified xsi:type="dcterms:W3CDTF">2017-05-19T20:05:51Z</dcterms:modified>
</cp:coreProperties>
</file>