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40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616C0-2B30-426F-8A30-81A25C88B74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8D125D20-E3BB-4566-9491-78917AB69582}">
      <dgm:prSet/>
      <dgm:spPr/>
      <dgm:t>
        <a:bodyPr/>
        <a:lstStyle/>
        <a:p>
          <a:r>
            <a:rPr lang="sk-SK" dirty="0" smtClean="0"/>
            <a:t>Právo na prácu</a:t>
          </a:r>
          <a:endParaRPr lang="sk-SK" dirty="0"/>
        </a:p>
      </dgm:t>
    </dgm:pt>
    <dgm:pt modelId="{CABB93CD-CA6E-4E2C-AB6F-552C3CF4B5AE}" type="parTrans" cxnId="{2F8C9350-98DD-4B31-BF79-8C6B55D456AD}">
      <dgm:prSet/>
      <dgm:spPr/>
      <dgm:t>
        <a:bodyPr/>
        <a:lstStyle/>
        <a:p>
          <a:endParaRPr lang="sk-SK"/>
        </a:p>
      </dgm:t>
    </dgm:pt>
    <dgm:pt modelId="{7D3E1067-A557-435C-A9F8-2B92549BE7D8}" type="sibTrans" cxnId="{2F8C9350-98DD-4B31-BF79-8C6B55D456AD}">
      <dgm:prSet/>
      <dgm:spPr/>
      <dgm:t>
        <a:bodyPr/>
        <a:lstStyle/>
        <a:p>
          <a:endParaRPr lang="sk-SK"/>
        </a:p>
      </dgm:t>
    </dgm:pt>
    <dgm:pt modelId="{A2651C8A-8F2A-44A6-B918-0F152E51BE1C}">
      <dgm:prSet/>
      <dgm:spPr/>
      <dgm:t>
        <a:bodyPr/>
        <a:lstStyle/>
        <a:p>
          <a:r>
            <a:rPr lang="sk-SK" dirty="0" smtClean="0"/>
            <a:t>Právo na sociálnu ochranu</a:t>
          </a:r>
          <a:endParaRPr lang="sk-SK" dirty="0"/>
        </a:p>
      </dgm:t>
    </dgm:pt>
    <dgm:pt modelId="{225C1CDE-CC34-4549-8AA3-41F36739B2B3}" type="parTrans" cxnId="{A0FF0FF1-B067-4BCA-A609-6E6C0A0F14AE}">
      <dgm:prSet/>
      <dgm:spPr/>
      <dgm:t>
        <a:bodyPr/>
        <a:lstStyle/>
        <a:p>
          <a:endParaRPr lang="sk-SK"/>
        </a:p>
      </dgm:t>
    </dgm:pt>
    <dgm:pt modelId="{B06A8D1D-DD65-4EC4-9E76-CD2CFD62C13E}" type="sibTrans" cxnId="{A0FF0FF1-B067-4BCA-A609-6E6C0A0F14AE}">
      <dgm:prSet/>
      <dgm:spPr/>
      <dgm:t>
        <a:bodyPr/>
        <a:lstStyle/>
        <a:p>
          <a:endParaRPr lang="sk-SK"/>
        </a:p>
      </dgm:t>
    </dgm:pt>
    <dgm:pt modelId="{80ADA35E-D68F-4D21-948B-434CE0B6D6A8}">
      <dgm:prSet/>
      <dgm:spPr/>
      <dgm:t>
        <a:bodyPr/>
        <a:lstStyle/>
        <a:p>
          <a:r>
            <a:rPr lang="sk-SK" dirty="0" smtClean="0"/>
            <a:t>Právo na ochranu života</a:t>
          </a:r>
          <a:endParaRPr lang="sk-SK" dirty="0"/>
        </a:p>
      </dgm:t>
    </dgm:pt>
    <dgm:pt modelId="{31E2CE0F-2BAD-4D2A-BBBE-185866D71C1D}" type="parTrans" cxnId="{972E90A3-6FAE-44EF-BA6E-9EF0FFA0AE11}">
      <dgm:prSet/>
      <dgm:spPr/>
      <dgm:t>
        <a:bodyPr/>
        <a:lstStyle/>
        <a:p>
          <a:endParaRPr lang="sk-SK"/>
        </a:p>
      </dgm:t>
    </dgm:pt>
    <dgm:pt modelId="{FC421B04-713F-47F5-83FD-811D575C6BB6}" type="sibTrans" cxnId="{972E90A3-6FAE-44EF-BA6E-9EF0FFA0AE11}">
      <dgm:prSet/>
      <dgm:spPr/>
      <dgm:t>
        <a:bodyPr/>
        <a:lstStyle/>
        <a:p>
          <a:endParaRPr lang="sk-SK"/>
        </a:p>
      </dgm:t>
    </dgm:pt>
    <dgm:pt modelId="{525164D1-18ED-4552-B80B-242E5B102237}">
      <dgm:prSet/>
      <dgm:spPr/>
      <dgm:t>
        <a:bodyPr/>
        <a:lstStyle/>
        <a:p>
          <a:r>
            <a:rPr lang="sk-SK" dirty="0" smtClean="0"/>
            <a:t>Právo na ochranu rodiny</a:t>
          </a:r>
          <a:endParaRPr lang="sk-SK" dirty="0"/>
        </a:p>
      </dgm:t>
    </dgm:pt>
    <dgm:pt modelId="{840EEB13-155B-4DD8-AEA3-972467AB7463}" type="parTrans" cxnId="{A2FCD05A-F224-4477-9299-FEDC4DC7F36D}">
      <dgm:prSet/>
      <dgm:spPr/>
      <dgm:t>
        <a:bodyPr/>
        <a:lstStyle/>
        <a:p>
          <a:endParaRPr lang="sk-SK"/>
        </a:p>
      </dgm:t>
    </dgm:pt>
    <dgm:pt modelId="{D58BA000-9E8B-4167-A9D8-7E457A43A19D}" type="sibTrans" cxnId="{A2FCD05A-F224-4477-9299-FEDC4DC7F36D}">
      <dgm:prSet/>
      <dgm:spPr/>
      <dgm:t>
        <a:bodyPr/>
        <a:lstStyle/>
        <a:p>
          <a:endParaRPr lang="sk-SK"/>
        </a:p>
      </dgm:t>
    </dgm:pt>
    <dgm:pt modelId="{1DDBF848-C373-4882-9C2D-8E981C77C095}">
      <dgm:prSet/>
      <dgm:spPr/>
      <dgm:t>
        <a:bodyPr/>
        <a:lstStyle/>
        <a:p>
          <a:r>
            <a:rPr lang="sk-SK" dirty="0" smtClean="0"/>
            <a:t>Právo na vzdelávanie</a:t>
          </a:r>
          <a:endParaRPr lang="sk-SK" dirty="0"/>
        </a:p>
      </dgm:t>
    </dgm:pt>
    <dgm:pt modelId="{CCC13F30-3A52-4198-8101-4B6179A12591}" type="parTrans" cxnId="{3887509F-32FC-4E6F-8161-79A450E999A0}">
      <dgm:prSet/>
      <dgm:spPr/>
      <dgm:t>
        <a:bodyPr/>
        <a:lstStyle/>
        <a:p>
          <a:endParaRPr lang="sk-SK"/>
        </a:p>
      </dgm:t>
    </dgm:pt>
    <dgm:pt modelId="{D86BD973-D034-4999-85B8-64627FD9325E}" type="sibTrans" cxnId="{3887509F-32FC-4E6F-8161-79A450E999A0}">
      <dgm:prSet/>
      <dgm:spPr/>
      <dgm:t>
        <a:bodyPr/>
        <a:lstStyle/>
        <a:p>
          <a:endParaRPr lang="sk-SK"/>
        </a:p>
      </dgm:t>
    </dgm:pt>
    <dgm:pt modelId="{3EFCF6E0-E4F1-4E9F-BEAC-5430021EF265}" type="pres">
      <dgm:prSet presAssocID="{DE7616C0-2B30-426F-8A30-81A25C88B741}" presName="diagram" presStyleCnt="0">
        <dgm:presLayoutVars>
          <dgm:dir/>
          <dgm:resizeHandles val="exact"/>
        </dgm:presLayoutVars>
      </dgm:prSet>
      <dgm:spPr/>
    </dgm:pt>
    <dgm:pt modelId="{2C60C323-B333-45A8-9CCA-36C5EC132CEE}" type="pres">
      <dgm:prSet presAssocID="{8D125D20-E3BB-4566-9491-78917AB69582}" presName="node" presStyleLbl="node1" presStyleIdx="0" presStyleCnt="5">
        <dgm:presLayoutVars>
          <dgm:bulletEnabled val="1"/>
        </dgm:presLayoutVars>
      </dgm:prSet>
      <dgm:spPr/>
    </dgm:pt>
    <dgm:pt modelId="{8775F055-D3DB-476B-A5E6-CC0762947919}" type="pres">
      <dgm:prSet presAssocID="{7D3E1067-A557-435C-A9F8-2B92549BE7D8}" presName="sibTrans" presStyleCnt="0"/>
      <dgm:spPr/>
    </dgm:pt>
    <dgm:pt modelId="{FEE53F8A-C0B9-42EE-B100-198C3C0AD08B}" type="pres">
      <dgm:prSet presAssocID="{A2651C8A-8F2A-44A6-B918-0F152E51BE1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5D5C6D2-3A7E-4930-97C9-AFAE2D960370}" type="pres">
      <dgm:prSet presAssocID="{B06A8D1D-DD65-4EC4-9E76-CD2CFD62C13E}" presName="sibTrans" presStyleCnt="0"/>
      <dgm:spPr/>
    </dgm:pt>
    <dgm:pt modelId="{1824A3AF-2E62-4B4A-A866-330AC46363B6}" type="pres">
      <dgm:prSet presAssocID="{80ADA35E-D68F-4D21-948B-434CE0B6D6A8}" presName="node" presStyleLbl="node1" presStyleIdx="2" presStyleCnt="5">
        <dgm:presLayoutVars>
          <dgm:bulletEnabled val="1"/>
        </dgm:presLayoutVars>
      </dgm:prSet>
      <dgm:spPr/>
    </dgm:pt>
    <dgm:pt modelId="{CF26C1AA-7B72-4D77-8DA3-0C1D5968634D}" type="pres">
      <dgm:prSet presAssocID="{FC421B04-713F-47F5-83FD-811D575C6BB6}" presName="sibTrans" presStyleCnt="0"/>
      <dgm:spPr/>
    </dgm:pt>
    <dgm:pt modelId="{217FE9D4-F4A5-4FD0-976F-25D2E1B1C09E}" type="pres">
      <dgm:prSet presAssocID="{525164D1-18ED-4552-B80B-242E5B10223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6AD660E2-8A44-4FB4-91C6-53E1EDDFD77C}" type="pres">
      <dgm:prSet presAssocID="{D58BA000-9E8B-4167-A9D8-7E457A43A19D}" presName="sibTrans" presStyleCnt="0"/>
      <dgm:spPr/>
    </dgm:pt>
    <dgm:pt modelId="{6261564B-0D8C-4281-9E4C-E2EBA8F47F1F}" type="pres">
      <dgm:prSet presAssocID="{1DDBF848-C373-4882-9C2D-8E981C77C095}" presName="node" presStyleLbl="node1" presStyleIdx="4" presStyleCnt="5">
        <dgm:presLayoutVars>
          <dgm:bulletEnabled val="1"/>
        </dgm:presLayoutVars>
      </dgm:prSet>
      <dgm:spPr/>
    </dgm:pt>
  </dgm:ptLst>
  <dgm:cxnLst>
    <dgm:cxn modelId="{8514BBB8-D09D-4423-B7F0-A75131078A54}" type="presOf" srcId="{1DDBF848-C373-4882-9C2D-8E981C77C095}" destId="{6261564B-0D8C-4281-9E4C-E2EBA8F47F1F}" srcOrd="0" destOrd="0" presId="urn:microsoft.com/office/officeart/2005/8/layout/default"/>
    <dgm:cxn modelId="{A2FCD05A-F224-4477-9299-FEDC4DC7F36D}" srcId="{DE7616C0-2B30-426F-8A30-81A25C88B741}" destId="{525164D1-18ED-4552-B80B-242E5B102237}" srcOrd="3" destOrd="0" parTransId="{840EEB13-155B-4DD8-AEA3-972467AB7463}" sibTransId="{D58BA000-9E8B-4167-A9D8-7E457A43A19D}"/>
    <dgm:cxn modelId="{0F2CA067-CF81-4C33-8D9B-5C36F0F69AEA}" type="presOf" srcId="{8D125D20-E3BB-4566-9491-78917AB69582}" destId="{2C60C323-B333-45A8-9CCA-36C5EC132CEE}" srcOrd="0" destOrd="0" presId="urn:microsoft.com/office/officeart/2005/8/layout/default"/>
    <dgm:cxn modelId="{2F8C9350-98DD-4B31-BF79-8C6B55D456AD}" srcId="{DE7616C0-2B30-426F-8A30-81A25C88B741}" destId="{8D125D20-E3BB-4566-9491-78917AB69582}" srcOrd="0" destOrd="0" parTransId="{CABB93CD-CA6E-4E2C-AB6F-552C3CF4B5AE}" sibTransId="{7D3E1067-A557-435C-A9F8-2B92549BE7D8}"/>
    <dgm:cxn modelId="{972E90A3-6FAE-44EF-BA6E-9EF0FFA0AE11}" srcId="{DE7616C0-2B30-426F-8A30-81A25C88B741}" destId="{80ADA35E-D68F-4D21-948B-434CE0B6D6A8}" srcOrd="2" destOrd="0" parTransId="{31E2CE0F-2BAD-4D2A-BBBE-185866D71C1D}" sibTransId="{FC421B04-713F-47F5-83FD-811D575C6BB6}"/>
    <dgm:cxn modelId="{C5F39A18-4786-4F0F-9D55-50EC6D171444}" type="presOf" srcId="{80ADA35E-D68F-4D21-948B-434CE0B6D6A8}" destId="{1824A3AF-2E62-4B4A-A866-330AC46363B6}" srcOrd="0" destOrd="0" presId="urn:microsoft.com/office/officeart/2005/8/layout/default"/>
    <dgm:cxn modelId="{3887509F-32FC-4E6F-8161-79A450E999A0}" srcId="{DE7616C0-2B30-426F-8A30-81A25C88B741}" destId="{1DDBF848-C373-4882-9C2D-8E981C77C095}" srcOrd="4" destOrd="0" parTransId="{CCC13F30-3A52-4198-8101-4B6179A12591}" sibTransId="{D86BD973-D034-4999-85B8-64627FD9325E}"/>
    <dgm:cxn modelId="{F17EF027-6CA6-4C6D-9677-AB9924F4D838}" type="presOf" srcId="{A2651C8A-8F2A-44A6-B918-0F152E51BE1C}" destId="{FEE53F8A-C0B9-42EE-B100-198C3C0AD08B}" srcOrd="0" destOrd="0" presId="urn:microsoft.com/office/officeart/2005/8/layout/default"/>
    <dgm:cxn modelId="{8A506181-DFA1-41A0-8253-6409A86DDCDE}" type="presOf" srcId="{525164D1-18ED-4552-B80B-242E5B102237}" destId="{217FE9D4-F4A5-4FD0-976F-25D2E1B1C09E}" srcOrd="0" destOrd="0" presId="urn:microsoft.com/office/officeart/2005/8/layout/default"/>
    <dgm:cxn modelId="{A0FF0FF1-B067-4BCA-A609-6E6C0A0F14AE}" srcId="{DE7616C0-2B30-426F-8A30-81A25C88B741}" destId="{A2651C8A-8F2A-44A6-B918-0F152E51BE1C}" srcOrd="1" destOrd="0" parTransId="{225C1CDE-CC34-4549-8AA3-41F36739B2B3}" sibTransId="{B06A8D1D-DD65-4EC4-9E76-CD2CFD62C13E}"/>
    <dgm:cxn modelId="{6A093E4F-0D5D-4684-9250-0F52DAB276AA}" type="presOf" srcId="{DE7616C0-2B30-426F-8A30-81A25C88B741}" destId="{3EFCF6E0-E4F1-4E9F-BEAC-5430021EF265}" srcOrd="0" destOrd="0" presId="urn:microsoft.com/office/officeart/2005/8/layout/default"/>
    <dgm:cxn modelId="{E8CDAECF-52E4-4E9D-9D8A-1EB8C20FB80F}" type="presParOf" srcId="{3EFCF6E0-E4F1-4E9F-BEAC-5430021EF265}" destId="{2C60C323-B333-45A8-9CCA-36C5EC132CEE}" srcOrd="0" destOrd="0" presId="urn:microsoft.com/office/officeart/2005/8/layout/default"/>
    <dgm:cxn modelId="{CDD212FC-AB52-4571-8C36-F087A41E6E99}" type="presParOf" srcId="{3EFCF6E0-E4F1-4E9F-BEAC-5430021EF265}" destId="{8775F055-D3DB-476B-A5E6-CC0762947919}" srcOrd="1" destOrd="0" presId="urn:microsoft.com/office/officeart/2005/8/layout/default"/>
    <dgm:cxn modelId="{6D9B805B-B07B-49C1-8814-59546780BCC1}" type="presParOf" srcId="{3EFCF6E0-E4F1-4E9F-BEAC-5430021EF265}" destId="{FEE53F8A-C0B9-42EE-B100-198C3C0AD08B}" srcOrd="2" destOrd="0" presId="urn:microsoft.com/office/officeart/2005/8/layout/default"/>
    <dgm:cxn modelId="{5AA60930-69B1-4E47-9C8D-365D8231F612}" type="presParOf" srcId="{3EFCF6E0-E4F1-4E9F-BEAC-5430021EF265}" destId="{85D5C6D2-3A7E-4930-97C9-AFAE2D960370}" srcOrd="3" destOrd="0" presId="urn:microsoft.com/office/officeart/2005/8/layout/default"/>
    <dgm:cxn modelId="{FB90C1AE-B118-42A3-AADC-C4754ADC7F2E}" type="presParOf" srcId="{3EFCF6E0-E4F1-4E9F-BEAC-5430021EF265}" destId="{1824A3AF-2E62-4B4A-A866-330AC46363B6}" srcOrd="4" destOrd="0" presId="urn:microsoft.com/office/officeart/2005/8/layout/default"/>
    <dgm:cxn modelId="{A08F89A7-9DCB-44C1-96DE-FDB2F4DB96A1}" type="presParOf" srcId="{3EFCF6E0-E4F1-4E9F-BEAC-5430021EF265}" destId="{CF26C1AA-7B72-4D77-8DA3-0C1D5968634D}" srcOrd="5" destOrd="0" presId="urn:microsoft.com/office/officeart/2005/8/layout/default"/>
    <dgm:cxn modelId="{27B94C77-4054-4D3A-8822-D19FA8586232}" type="presParOf" srcId="{3EFCF6E0-E4F1-4E9F-BEAC-5430021EF265}" destId="{217FE9D4-F4A5-4FD0-976F-25D2E1B1C09E}" srcOrd="6" destOrd="0" presId="urn:microsoft.com/office/officeart/2005/8/layout/default"/>
    <dgm:cxn modelId="{DBEBCFD5-DDF0-476F-86A2-69FB4472F392}" type="presParOf" srcId="{3EFCF6E0-E4F1-4E9F-BEAC-5430021EF265}" destId="{6AD660E2-8A44-4FB4-91C6-53E1EDDFD77C}" srcOrd="7" destOrd="0" presId="urn:microsoft.com/office/officeart/2005/8/layout/default"/>
    <dgm:cxn modelId="{16C3171B-C656-4ED1-AA73-6D6A61FFB60F}" type="presParOf" srcId="{3EFCF6E0-E4F1-4E9F-BEAC-5430021EF265}" destId="{6261564B-0D8C-4281-9E4C-E2EBA8F47F1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60C323-B333-45A8-9CCA-36C5EC132CEE}">
      <dsp:nvSpPr>
        <dsp:cNvPr id="0" name=""/>
        <dsp:cNvSpPr/>
      </dsp:nvSpPr>
      <dsp:spPr>
        <a:xfrm>
          <a:off x="0" y="71437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Právo na prácu</a:t>
          </a:r>
          <a:endParaRPr lang="sk-SK" sz="2700" kern="1200" dirty="0"/>
        </a:p>
      </dsp:txBody>
      <dsp:txXfrm>
        <a:off x="0" y="71437"/>
        <a:ext cx="3143249" cy="1885950"/>
      </dsp:txXfrm>
    </dsp:sp>
    <dsp:sp modelId="{FEE53F8A-C0B9-42EE-B100-198C3C0AD08B}">
      <dsp:nvSpPr>
        <dsp:cNvPr id="0" name=""/>
        <dsp:cNvSpPr/>
      </dsp:nvSpPr>
      <dsp:spPr>
        <a:xfrm>
          <a:off x="3457575" y="71437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Právo na sociálnu ochranu</a:t>
          </a:r>
          <a:endParaRPr lang="sk-SK" sz="2700" kern="1200" dirty="0"/>
        </a:p>
      </dsp:txBody>
      <dsp:txXfrm>
        <a:off x="3457575" y="71437"/>
        <a:ext cx="3143249" cy="1885950"/>
      </dsp:txXfrm>
    </dsp:sp>
    <dsp:sp modelId="{1824A3AF-2E62-4B4A-A866-330AC46363B6}">
      <dsp:nvSpPr>
        <dsp:cNvPr id="0" name=""/>
        <dsp:cNvSpPr/>
      </dsp:nvSpPr>
      <dsp:spPr>
        <a:xfrm>
          <a:off x="6915149" y="71437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Právo na ochranu života</a:t>
          </a:r>
          <a:endParaRPr lang="sk-SK" sz="2700" kern="1200" dirty="0"/>
        </a:p>
      </dsp:txBody>
      <dsp:txXfrm>
        <a:off x="6915149" y="71437"/>
        <a:ext cx="3143249" cy="1885950"/>
      </dsp:txXfrm>
    </dsp:sp>
    <dsp:sp modelId="{217FE9D4-F4A5-4FD0-976F-25D2E1B1C09E}">
      <dsp:nvSpPr>
        <dsp:cNvPr id="0" name=""/>
        <dsp:cNvSpPr/>
      </dsp:nvSpPr>
      <dsp:spPr>
        <a:xfrm>
          <a:off x="1728787" y="2271712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Právo na ochranu rodiny</a:t>
          </a:r>
          <a:endParaRPr lang="sk-SK" sz="2700" kern="1200" dirty="0"/>
        </a:p>
      </dsp:txBody>
      <dsp:txXfrm>
        <a:off x="1728787" y="2271712"/>
        <a:ext cx="3143249" cy="1885950"/>
      </dsp:txXfrm>
    </dsp:sp>
    <dsp:sp modelId="{6261564B-0D8C-4281-9E4C-E2EBA8F47F1F}">
      <dsp:nvSpPr>
        <dsp:cNvPr id="0" name=""/>
        <dsp:cNvSpPr/>
      </dsp:nvSpPr>
      <dsp:spPr>
        <a:xfrm>
          <a:off x="5186362" y="2271712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Právo na vzdelávanie</a:t>
          </a:r>
          <a:endParaRPr lang="sk-SK" sz="2700" kern="1200" dirty="0"/>
        </a:p>
      </dsp:txBody>
      <dsp:txXfrm>
        <a:off x="5186362" y="2271712"/>
        <a:ext cx="3143249" cy="1885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pPr/>
              <a:t>18.05.2017</a:t>
            </a:fld>
            <a:endParaRPr lang="sk-SK" dirty="0"/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pPr/>
              <a:t>‹#›</a:t>
            </a:fld>
            <a:endParaRPr lang="sk-SK" dirty="0"/>
          </a:p>
        </p:txBody>
      </p:sp>
      <p:grpSp>
        <p:nvGrpSpPr>
          <p:cNvPr id="9" name="Skupina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2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2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grpSp>
        <p:nvGrpSpPr>
          <p:cNvPr id="22" name="Skupina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2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2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2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2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2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2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3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3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3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3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3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sp>
        <p:nvSpPr>
          <p:cNvPr id="36" name="Zástupný symbol obrázka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7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9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0" name="Zástupný symbol textu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pPr/>
              <a:t>18.05.2017</a:t>
            </a:fld>
            <a:endParaRPr lang="sk-SK" dirty="0"/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pPr/>
              <a:t>‹#›</a:t>
            </a:fld>
            <a:endParaRPr lang="sk-SK" dirty="0"/>
          </a:p>
        </p:txBody>
      </p:sp>
      <p:grpSp>
        <p:nvGrpSpPr>
          <p:cNvPr id="35" name="Skupina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4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5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5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grpSp>
        <p:nvGrpSpPr>
          <p:cNvPr id="52" name="Skupina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5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5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5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5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5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5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6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6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6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6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6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grpSp>
        <p:nvGrpSpPr>
          <p:cNvPr id="65" name="Skupina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67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68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69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70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71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72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73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74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75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76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77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sp>
        <p:nvSpPr>
          <p:cNvPr id="78" name="Zástupný symbol obrázka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79" name="Zástupný symbol obrázka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0" name="Zástupný symbol obrázka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1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82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83" name="Zástupný symbol textu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pPr/>
              <a:t>18.05.2017</a:t>
            </a:fld>
            <a:endParaRPr lang="sk-SK" dirty="0"/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pPr/>
              <a:t>‹#›</a:t>
            </a:fld>
            <a:endParaRPr lang="sk-SK" dirty="0"/>
          </a:p>
        </p:txBody>
      </p:sp>
      <p:grpSp>
        <p:nvGrpSpPr>
          <p:cNvPr id="84" name="Skupin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86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87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88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89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90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91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92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93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94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95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96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sp>
        <p:nvSpPr>
          <p:cNvPr id="97" name="Zástupný symbol obrázka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98" name="Skupin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0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1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2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3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4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5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6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7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8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9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10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sp>
        <p:nvSpPr>
          <p:cNvPr id="111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112" name="Skupina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1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1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1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1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1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1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2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2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2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2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2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sp>
        <p:nvSpPr>
          <p:cNvPr id="125" name="Zástupný symbol obrázka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26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Voľná forma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0" name="Voľná forma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grpSp>
          <p:nvGrpSpPr>
            <p:cNvPr id="11" name="Skupin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Voľná forma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/>
              </a:p>
            </p:txBody>
          </p:sp>
          <p:sp>
            <p:nvSpPr>
              <p:cNvPr id="21" name="Voľná forma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/>
              </a:p>
            </p:txBody>
          </p:sp>
        </p:grpSp>
        <p:sp>
          <p:nvSpPr>
            <p:cNvPr id="12" name="Voľná forma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3" name="Voľná forma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4" name="Voľná forma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5" name="Voľná forma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6" name="Voľná forma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7" name="Voľná forma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8" name="Voľná forma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  <p:sp>
          <p:nvSpPr>
            <p:cNvPr id="19" name="Voľná forma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/>
              <a:t>18.05.2017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</a:t>
            </a:r>
            <a:r>
              <a:rPr lang="sk-SK" noProof="0" dirty="0" smtClean="0"/>
              <a:t>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sk-SK" smtClean="0"/>
              <a:pPr/>
              <a:t>18.05.2017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sk-SK" dirty="0"/>
              <a:t>Misia a význam kresťanských </a:t>
            </a:r>
            <a:r>
              <a:rPr lang="sk-SK" dirty="0" smtClean="0"/>
              <a:t>odborov</a:t>
            </a:r>
            <a:endParaRPr lang="sk-SK" sz="5400" b="0" i="0" dirty="0">
              <a:solidFill>
                <a:srgbClr val="9A5315">
                  <a:lumMod val="50000"/>
                </a:srgbClr>
              </a:solidFill>
              <a:latin typeface="Segoe Print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Aká je pridaná hodnota kresťanských odborov pre zamestnancov, subjekty a pre spoločnosť? </a:t>
            </a:r>
            <a:endParaRPr lang="sk-SK" sz="2400" b="0" i="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3600" b="0" i="0" dirty="0" smtClean="0">
                <a:solidFill>
                  <a:srgbClr val="9A5315">
                    <a:lumMod val="50000"/>
                  </a:srgbClr>
                </a:solidFill>
                <a:latin typeface="Segoe Print"/>
                <a:ea typeface="+mj-ea"/>
                <a:cs typeface="+mj-cs"/>
              </a:rPr>
              <a:t>Cieľ aktivity</a:t>
            </a:r>
            <a:endParaRPr lang="sk-SK" sz="3600" b="0" i="0" dirty="0">
              <a:solidFill>
                <a:srgbClr val="9A5315">
                  <a:lumMod val="50000"/>
                </a:srgbClr>
              </a:solidFill>
              <a:latin typeface="Segoe Print"/>
              <a:ea typeface="+mj-ea"/>
              <a:cs typeface="+mj-cs"/>
            </a:endParaRPr>
          </a:p>
        </p:txBody>
      </p:sp>
      <p:sp>
        <p:nvSpPr>
          <p:cNvPr id="14" name="Zástupný symbol obsahu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sk-SK" dirty="0" smtClean="0">
                <a:solidFill>
                  <a:srgbClr val="9A5315"/>
                </a:solidFill>
                <a:latin typeface="Segoe Print"/>
              </a:rPr>
              <a:t>Pomenovať pozitíva a pridanú hodnotu </a:t>
            </a:r>
            <a:r>
              <a:rPr lang="sk-SK" dirty="0" err="1" smtClean="0">
                <a:solidFill>
                  <a:srgbClr val="9A5315"/>
                </a:solidFill>
                <a:latin typeface="Segoe Print"/>
              </a:rPr>
              <a:t>ZPŠaV</a:t>
            </a:r>
            <a:r>
              <a:rPr lang="sk-SK" dirty="0" smtClean="0">
                <a:solidFill>
                  <a:srgbClr val="9A5315"/>
                </a:solidFill>
                <a:latin typeface="Segoe Print"/>
              </a:rPr>
              <a:t> NKOS pre potenciálnych členov.</a:t>
            </a:r>
            <a:endParaRPr lang="sk-SK" sz="2400" b="0" i="0" dirty="0" smtClean="0">
              <a:solidFill>
                <a:srgbClr val="9A5315"/>
              </a:solidFill>
              <a:latin typeface="Segoe Print"/>
              <a:ea typeface="+mn-ea"/>
              <a:cs typeface="+mn-cs"/>
            </a:endParaRPr>
          </a:p>
          <a:p>
            <a:pPr>
              <a:buClr>
                <a:srgbClr val="9A5315"/>
              </a:buClr>
              <a:buFont typeface="Arial"/>
              <a:buChar char="•"/>
            </a:pPr>
            <a:r>
              <a:rPr lang="sk-SK" dirty="0">
                <a:solidFill>
                  <a:srgbClr val="9A5315"/>
                </a:solidFill>
              </a:rPr>
              <a:t>Pomenovať pozitíva a pridanú hodnotu </a:t>
            </a:r>
            <a:r>
              <a:rPr lang="sk-SK" dirty="0" err="1">
                <a:solidFill>
                  <a:srgbClr val="9A5315"/>
                </a:solidFill>
              </a:rPr>
              <a:t>ZPŠaV</a:t>
            </a:r>
            <a:r>
              <a:rPr lang="sk-SK" dirty="0">
                <a:solidFill>
                  <a:srgbClr val="9A5315"/>
                </a:solidFill>
              </a:rPr>
              <a:t> NKOS pre </a:t>
            </a:r>
            <a:r>
              <a:rPr lang="sk-SK" dirty="0" smtClean="0">
                <a:solidFill>
                  <a:srgbClr val="9A5315"/>
                </a:solidFill>
              </a:rPr>
              <a:t>súčasných </a:t>
            </a:r>
            <a:r>
              <a:rPr lang="sk-SK" dirty="0">
                <a:solidFill>
                  <a:srgbClr val="9A5315"/>
                </a:solidFill>
              </a:rPr>
              <a:t>členov.</a:t>
            </a:r>
          </a:p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sk-SK" sz="2400" b="0" i="0" dirty="0" smtClean="0">
                <a:solidFill>
                  <a:srgbClr val="9A5315"/>
                </a:solidFill>
                <a:latin typeface="Segoe Print"/>
                <a:ea typeface="+mn-ea"/>
                <a:cs typeface="+mn-cs"/>
              </a:rPr>
              <a:t>Charakterizovať negatíva a ohrozenia.</a:t>
            </a:r>
            <a:endParaRPr lang="sk-SK" sz="2400" b="0" i="0" dirty="0">
              <a:solidFill>
                <a:srgbClr val="9A5315"/>
              </a:solidFill>
              <a:latin typeface="Segoe Prin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 histórie NKOS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V rokoch 1920 -1940 boli kresťanské odbory výrazným činiteľom v štáte. Nazývali sa Slovenské kresťansko-sociálne odborové združenie. Ich činnosť bola násilne ukončená v roku 1948. </a:t>
            </a:r>
            <a:endParaRPr lang="sk-SK" dirty="0" smtClean="0"/>
          </a:p>
          <a:p>
            <a:r>
              <a:rPr lang="sk-SK" dirty="0" smtClean="0"/>
              <a:t>Po </a:t>
            </a:r>
            <a:r>
              <a:rPr lang="sk-SK" dirty="0"/>
              <a:t>Nežnej </a:t>
            </a:r>
            <a:r>
              <a:rPr lang="sk-SK" dirty="0" smtClean="0"/>
              <a:t>revolúcii </a:t>
            </a:r>
            <a:r>
              <a:rPr lang="sk-SK" dirty="0"/>
              <a:t>v roku 1989 sa objavila </a:t>
            </a:r>
            <a:r>
              <a:rPr lang="sk-SK" dirty="0" smtClean="0"/>
              <a:t>snaha o </a:t>
            </a:r>
            <a:r>
              <a:rPr lang="sk-SK" dirty="0"/>
              <a:t>obnovenie činnosti. V roku 1990 vznikli prvé Kresťanské robotnícke kluby. 26.3.1993 boli na Ministerstve vnútra SR registrované NKOS, ich predsedom sa stal prof. Milan </a:t>
            </a:r>
            <a:r>
              <a:rPr lang="sk-SK" dirty="0" err="1"/>
              <a:t>Katuninec</a:t>
            </a:r>
            <a:r>
              <a:rPr lang="sk-SK" dirty="0"/>
              <a:t>.</a:t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0714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Cieľ NKOS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zomknúť </a:t>
            </a:r>
            <a:r>
              <a:rPr lang="sk-SK" dirty="0"/>
              <a:t>odborárov, ktorým sú blízke kresťanské hodnoty, podieľať sa na hospodárskom, sociálnom, ale aj politickom vývoji Slovenska a chrániť a presadzovať odborové, občianske, pracovné a ekonomické práva pracujúceho človeka a sociálne slabých skupín spoločnosti.</a:t>
            </a:r>
          </a:p>
          <a:p>
            <a:r>
              <a:rPr lang="sk-SK" dirty="0"/>
              <a:t>NKOS sú odborovým hnutím s hodnotami, ktoré sú hybnou silou našich aktivít a ochoty veriť pozitívne sociálne, hospodárske a politické zmeny v našej spoločnosti. Opierame sa vo svojej činnosti </a:t>
            </a:r>
            <a:r>
              <a:rPr lang="sk-SK" b="1" dirty="0"/>
              <a:t>o pápežské encykliky rozvíjajúce sociálne učenie katolíckej cirkvi a evanjeliovú sociálnu etiku</a:t>
            </a:r>
            <a:r>
              <a:rPr lang="sk-SK" b="1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0041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NKOS presadzujú vo svojej činnosti tieto základné sociálne </a:t>
            </a:r>
            <a:r>
              <a:rPr lang="sk-SK" dirty="0" smtClean="0"/>
              <a:t>práva</a:t>
            </a:r>
            <a:endParaRPr lang="sk-SK" dirty="0"/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872501"/>
              </p:ext>
            </p:extLst>
          </p:nvPr>
        </p:nvGraphicFramePr>
        <p:xfrm>
          <a:off x="1065213" y="1752600"/>
          <a:ext cx="10058400" cy="422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583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Diskusná časť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310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Aká je pridaná hodnota NKOS pre členov?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0212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Čo môže poslúžiť ako lákadlo pre vstup nových členov?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149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Ako môžeme podporiť vznik nových základných organizácií?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0277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Aká je pridaná hodnota NKOS pre zamestnávateľov?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0649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Aké ohrozenia vplývajú na NKOS z vonkajšieho prostredia?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680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Aké negatíva môžu pociťovať členovia NKOS?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8448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Ciele kresťanských odborov v Litve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Zjednotiť sa </a:t>
            </a:r>
            <a:r>
              <a:rPr lang="sk-SK" dirty="0" smtClean="0"/>
              <a:t>v celej Litovskej </a:t>
            </a:r>
            <a:r>
              <a:rPr lang="sk-SK" dirty="0"/>
              <a:t>republike na úrovni svojich členov a brániť </a:t>
            </a:r>
            <a:r>
              <a:rPr lang="sk-SK" dirty="0" smtClean="0"/>
              <a:t>svoju profesionálnu prácu, </a:t>
            </a:r>
            <a:r>
              <a:rPr lang="sk-SK" dirty="0"/>
              <a:t>ekonomické a sociálne práva a záujmy a ovplyvňovať sociálnu politiku, aby sa personál </a:t>
            </a:r>
            <a:r>
              <a:rPr lang="sk-SK" dirty="0" smtClean="0"/>
              <a:t>dočkal najlepších </a:t>
            </a:r>
            <a:r>
              <a:rPr lang="sk-SK" dirty="0"/>
              <a:t>možných ekonomických, sociálnych a pracovných podmienok.</a:t>
            </a:r>
          </a:p>
        </p:txBody>
      </p:sp>
    </p:spTree>
    <p:extLst>
      <p:ext uri="{BB962C8B-B14F-4D97-AF65-F5344CB8AC3E}">
        <p14:creationId xmlns:p14="http://schemas.microsoft.com/office/powerpoint/2010/main" val="271468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Ciele kresťanských odborov v Belgicku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sk-SK" dirty="0" smtClean="0"/>
              <a:t>emancipácia </a:t>
            </a:r>
            <a:r>
              <a:rPr lang="sk-SK" dirty="0"/>
              <a:t>a rozvoj všetkých zamestnancov; </a:t>
            </a:r>
          </a:p>
          <a:p>
            <a:pPr fontAlgn="base"/>
            <a:r>
              <a:rPr lang="sk-SK" dirty="0"/>
              <a:t>lepšia, spravodlivejšia spoločnosť; </a:t>
            </a:r>
          </a:p>
          <a:p>
            <a:pPr fontAlgn="base"/>
            <a:r>
              <a:rPr lang="sk-SK" dirty="0" smtClean="0"/>
              <a:t>Udržateľný rozvoj </a:t>
            </a:r>
            <a:r>
              <a:rPr lang="sk-SK" dirty="0"/>
              <a:t>(ekonomický, sociálny a environmentálny).   </a:t>
            </a:r>
          </a:p>
          <a:p>
            <a:pPr marL="0" indent="0" fontAlgn="base">
              <a:buNone/>
            </a:pPr>
            <a:r>
              <a:rPr lang="sk-SK" dirty="0"/>
              <a:t> </a:t>
            </a:r>
            <a:r>
              <a:rPr lang="sk-SK" b="1" dirty="0"/>
              <a:t>obhajuje</a:t>
            </a:r>
            <a:r>
              <a:rPr lang="sk-SK" dirty="0"/>
              <a:t> svojich členov individuálne a ako </a:t>
            </a:r>
            <a:r>
              <a:rPr lang="sk-SK" dirty="0" smtClean="0"/>
              <a:t>skupinu v oblasti:</a:t>
            </a:r>
            <a:r>
              <a:rPr lang="sk-SK" dirty="0"/>
              <a:t> </a:t>
            </a:r>
          </a:p>
          <a:p>
            <a:pPr lvl="1" fontAlgn="base"/>
            <a:r>
              <a:rPr lang="sk-SK" dirty="0"/>
              <a:t>práce; </a:t>
            </a:r>
          </a:p>
          <a:p>
            <a:pPr lvl="1" fontAlgn="base"/>
            <a:r>
              <a:rPr lang="sk-SK" dirty="0"/>
              <a:t>príjmov;</a:t>
            </a:r>
          </a:p>
          <a:p>
            <a:pPr lvl="1" fontAlgn="base"/>
            <a:r>
              <a:rPr lang="sk-SK" dirty="0"/>
              <a:t>sociálnej ochrany; </a:t>
            </a:r>
          </a:p>
          <a:p>
            <a:pPr lvl="1" fontAlgn="base"/>
            <a:r>
              <a:rPr lang="sk-SK" dirty="0" smtClean="0"/>
              <a:t>kvality </a:t>
            </a:r>
            <a:r>
              <a:rPr lang="sk-SK" dirty="0"/>
              <a:t>života.   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9464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Ďakujem za pozornosť.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daniel.markovic@ku.sk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2076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Farebná prírodná prezentácia s ilustrovaným dizajnom prírodnej scenérie (širokouhlý formát)</Template>
  <TotalTime>0</TotalTime>
  <Words>267</Words>
  <Application>Microsoft Office PowerPoint</Application>
  <PresentationFormat>Širokouhlá</PresentationFormat>
  <Paragraphs>38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8" baseType="lpstr">
      <vt:lpstr>Arial</vt:lpstr>
      <vt:lpstr>Segoe Print</vt:lpstr>
      <vt:lpstr>Nature Illustration 16x9</vt:lpstr>
      <vt:lpstr>Misia a význam kresťanských odborov</vt:lpstr>
      <vt:lpstr>Cieľ aktivity</vt:lpstr>
      <vt:lpstr>Z histórie NKOS</vt:lpstr>
      <vt:lpstr>Cieľ NKOS</vt:lpstr>
      <vt:lpstr>NKOS presadzujú vo svojej činnosti tieto základné sociálne práva</vt:lpstr>
      <vt:lpstr>Diskusná časť</vt:lpstr>
      <vt:lpstr>Aká je pridaná hodnota NKOS pre členov?</vt:lpstr>
      <vt:lpstr>Čo môže poslúžiť ako lákadlo pre vstup nových členov?</vt:lpstr>
      <vt:lpstr>Ako môžeme podporiť vznik nových základných organizácií?</vt:lpstr>
      <vt:lpstr>Aká je pridaná hodnota NKOS pre zamestnávateľov?</vt:lpstr>
      <vt:lpstr>Aké ohrozenia vplývajú na NKOS z vonkajšieho prostredia?</vt:lpstr>
      <vt:lpstr>Aké negatíva môžu pociťovať členovia NKOS?</vt:lpstr>
      <vt:lpstr>Ciele kresťanských odborov v Litve</vt:lpstr>
      <vt:lpstr>Ciele kresťanských odborov v Belgicku</vt:lpstr>
      <vt:lpstr>Ďakujem za pozornosť.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2017-05-18T09:50:47Z</dcterms:created>
  <dcterms:modified xsi:type="dcterms:W3CDTF">2017-05-18T10:28:47Z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