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9" r:id="rId1"/>
  </p:sldMasterIdLst>
  <p:notesMasterIdLst>
    <p:notesMasterId r:id="rId22"/>
  </p:notesMasterIdLst>
  <p:sldIdLst>
    <p:sldId id="256" r:id="rId2"/>
    <p:sldId id="257" r:id="rId3"/>
    <p:sldId id="265" r:id="rId4"/>
    <p:sldId id="267" r:id="rId5"/>
    <p:sldId id="277" r:id="rId6"/>
    <p:sldId id="275" r:id="rId7"/>
    <p:sldId id="276" r:id="rId8"/>
    <p:sldId id="280" r:id="rId9"/>
    <p:sldId id="268" r:id="rId10"/>
    <p:sldId id="261" r:id="rId11"/>
    <p:sldId id="272" r:id="rId12"/>
    <p:sldId id="264" r:id="rId13"/>
    <p:sldId id="269" r:id="rId14"/>
    <p:sldId id="270" r:id="rId15"/>
    <p:sldId id="283" r:id="rId16"/>
    <p:sldId id="284" r:id="rId17"/>
    <p:sldId id="273" r:id="rId18"/>
    <p:sldId id="279" r:id="rId19"/>
    <p:sldId id="271" r:id="rId20"/>
    <p:sldId id="2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65" d="100"/>
          <a:sy n="65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B4788-8554-4732-B123-07741E53357A}" type="datetimeFigureOut">
              <a:rPr lang="sk-SK" smtClean="0"/>
              <a:t>22.5.2017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5CD09-1EC3-494E-A88B-4BE0B9FD258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067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sk-SK" dirty="0"/>
              <a:t>Sed na okraji stoličky</a:t>
            </a:r>
          </a:p>
          <a:p>
            <a:pPr fontAlgn="base"/>
            <a:r>
              <a:rPr lang="sk-SK" dirty="0"/>
              <a:t>Nohy  rozkroč na </a:t>
            </a:r>
            <a:r>
              <a:rPr lang="sk-SK" b="1" dirty="0"/>
              <a:t>90°</a:t>
            </a:r>
            <a:r>
              <a:rPr lang="sk-SK" dirty="0"/>
              <a:t>, stupaje nechaj položené na podložke. </a:t>
            </a:r>
          </a:p>
          <a:p>
            <a:pPr fontAlgn="base"/>
            <a:r>
              <a:rPr lang="sk-SK" dirty="0"/>
              <a:t>V členku, kolene a bedrovom kĺbe dodržuj odporúčaný uhol </a:t>
            </a:r>
            <a:r>
              <a:rPr lang="sk-SK" b="1" dirty="0"/>
              <a:t>90°</a:t>
            </a:r>
            <a:r>
              <a:rPr lang="sk-SK" dirty="0"/>
              <a:t>. Niektorí odporúčajú uhol v bedrovom kĺbe niečo zväčšiť.</a:t>
            </a:r>
          </a:p>
          <a:p>
            <a:pPr fontAlgn="base"/>
            <a:r>
              <a:rPr lang="sk-SK" dirty="0"/>
              <a:t> Napriamením si zabezpeč celú chrbticu tak, že rovinu panvy postavíš do horizontály ,tým správne centruješ chrbticu v driekovej a krížovej oblasti.</a:t>
            </a:r>
          </a:p>
          <a:p>
            <a:pPr fontAlgn="base"/>
            <a:r>
              <a:rPr lang="sk-SK" dirty="0"/>
              <a:t>Zatiahni plecia mierne dole. </a:t>
            </a:r>
          </a:p>
          <a:p>
            <a:pPr fontAlgn="base"/>
            <a:r>
              <a:rPr lang="sk-SK" dirty="0"/>
              <a:t>Hlava pri „zasunutí brady“ sa automaticky dostane do správneho postavenia. </a:t>
            </a:r>
          </a:p>
          <a:p>
            <a:pPr fontAlgn="base"/>
            <a:r>
              <a:rPr lang="sk-SK" dirty="0"/>
              <a:t>Nastavenie výšky stola a stoličky si musíš urobiť tak, aby si pri došliapnutí celými stupajami chodidiel na zem mal pri položení prstov na klávesnicu v lakti uhol </a:t>
            </a:r>
            <a:r>
              <a:rPr lang="sk-SK" b="1" dirty="0"/>
              <a:t>90°</a:t>
            </a:r>
            <a:r>
              <a:rPr lang="sk-SK" dirty="0"/>
              <a:t>. Ruky by mali spočívať celými predlaktiami na ploche pracovného stola. Operadlo na chrbát by nemalo mať ostrú tvrdú hranu a malo by byť skôr vyššie ako nízke. Napomáha fixovať zabezpečenú chrbticu v krížovej oblasti.  V takejto polohe nemôžeš vydržať celú pracovnú dobu. Máš pravdu. Preto sa správaj dynamicky (môžeš sa „mrviť“, preventívne rob drobné zmeny polohy) – keď ti tvoja chrbtica miernym pobolievaním „našepká“, že už nie je niečo v poriadku, zmeň zaťaženie chrbtice v sede, alebo sa poprechádzaj!  Podľa Zákona o bezpečnosti pri práci je potrebná zmena sedenia každé dve hodiny!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5CD09-1EC3-494E-A88B-4BE0B9FD2588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743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5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43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36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9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6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64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96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87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43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69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7683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04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86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9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54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Sedavé zamestnanie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a jeho vplyv na ľudský </a:t>
            </a:r>
            <a:r>
              <a:rPr lang="sk-SK" dirty="0" smtClean="0"/>
              <a:t>organizmus</a:t>
            </a:r>
          </a:p>
          <a:p>
            <a:r>
              <a:rPr lang="sk-SK" dirty="0" smtClean="0"/>
              <a:t>Seminár BOZP  20.5.2017 v Žiline</a:t>
            </a:r>
          </a:p>
          <a:p>
            <a:r>
              <a:rPr lang="sk-SK" dirty="0" smtClean="0"/>
              <a:t>Bc. Zdenka Černá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70001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Reťazec bolesti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3200" dirty="0"/>
              <a:t>Porucha nervovej regulácie → </a:t>
            </a:r>
          </a:p>
          <a:p>
            <a:pPr marL="0" indent="0">
              <a:buNone/>
            </a:pPr>
            <a:r>
              <a:rPr lang="sk-SK" sz="3200" dirty="0"/>
              <a:t>porucha svalov ich obalov  →</a:t>
            </a:r>
          </a:p>
          <a:p>
            <a:pPr marL="0" indent="0">
              <a:buNone/>
            </a:pPr>
            <a:r>
              <a:rPr lang="sk-SK" sz="3200" dirty="0"/>
              <a:t>porucha funkcie pohybového  aparátu →</a:t>
            </a:r>
          </a:p>
          <a:p>
            <a:pPr marL="0" indent="0">
              <a:buNone/>
            </a:pPr>
            <a:r>
              <a:rPr lang="sk-SK" sz="3200" dirty="0"/>
              <a:t>BOLESŤ !</a:t>
            </a:r>
          </a:p>
        </p:txBody>
      </p:sp>
    </p:spTree>
    <p:extLst>
      <p:ext uri="{BB962C8B-B14F-4D97-AF65-F5344CB8AC3E}">
        <p14:creationId xmlns:p14="http://schemas.microsoft.com/office/powerpoint/2010/main" val="301560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/>
              <a:t>Vertebrogénne</a:t>
            </a:r>
            <a:r>
              <a:rPr lang="sk-SK" dirty="0"/>
              <a:t> ochorenia </a:t>
            </a:r>
            <a:br>
              <a:rPr lang="sk-SK" dirty="0"/>
            </a:br>
            <a:r>
              <a:rPr lang="sk-SK" dirty="0"/>
              <a:t>=</a:t>
            </a:r>
            <a:br>
              <a:rPr lang="sk-SK" dirty="0"/>
            </a:br>
            <a:r>
              <a:rPr lang="sk-SK" dirty="0"/>
              <a:t>ochorenia chrbtice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20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/>
              <a:t>Vyskytujú sa hneď po ochoreniach z prechladnutia ,teda sú na druhej priečke</a:t>
            </a:r>
          </a:p>
          <a:p>
            <a:r>
              <a:rPr lang="sk-SK" sz="2400" dirty="0"/>
              <a:t>Sú hlavnou príčinou práceneschopnosti u ľudí po 45. roku života</a:t>
            </a:r>
          </a:p>
          <a:p>
            <a:r>
              <a:rPr lang="sk-SK" sz="2400" dirty="0"/>
              <a:t>Pri </a:t>
            </a:r>
            <a:r>
              <a:rPr lang="sk-SK" sz="2400" dirty="0" err="1"/>
              <a:t>prejednávaní</a:t>
            </a:r>
            <a:r>
              <a:rPr lang="sk-SK" sz="2400" dirty="0"/>
              <a:t> invalidných dôchodkov – 50% jednaní tvoria </a:t>
            </a:r>
            <a:r>
              <a:rPr lang="sk-SK" sz="2400" dirty="0" err="1"/>
              <a:t>vertebrogénne</a:t>
            </a:r>
            <a:r>
              <a:rPr lang="sk-SK" sz="2400" dirty="0"/>
              <a:t> ochorenia</a:t>
            </a:r>
          </a:p>
          <a:p>
            <a:r>
              <a:rPr lang="sk-SK" sz="2400" dirty="0"/>
              <a:t>Ako príčina hospitalizácii sú na 5-6. mieste</a:t>
            </a:r>
          </a:p>
          <a:p>
            <a:r>
              <a:rPr lang="sk-SK" sz="2400" dirty="0"/>
              <a:t>Popisuje sa, že 60% -90% populácie malo alebo má </a:t>
            </a:r>
            <a:r>
              <a:rPr lang="sk-SK" sz="2400" dirty="0" err="1"/>
              <a:t>vetrebrogénne</a:t>
            </a:r>
            <a:r>
              <a:rPr lang="sk-SK" sz="2400" dirty="0"/>
              <a:t> ťažkosti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45261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255644" y="1138950"/>
            <a:ext cx="9862929" cy="4625746"/>
          </a:xfrm>
        </p:spPr>
        <p:txBody>
          <a:bodyPr>
            <a:normAutofit/>
          </a:bodyPr>
          <a:lstStyle/>
          <a:p>
            <a:r>
              <a:rPr lang="sk-SK" sz="2400" dirty="0"/>
              <a:t>Statické svaly zabezpečujú sed, stoj, ľah a pri týchto činnostiach sa kontrahujú – sťahujú. Tieto svaly majú tendenciu pri dlhodobom preťažovaní k nežiadúcemu skráteniu</a:t>
            </a:r>
          </a:p>
          <a:p>
            <a:r>
              <a:rPr lang="sk-SK" sz="2400" dirty="0"/>
              <a:t>Dynamické svaly, sú vôľou ovládané a zabezpečujú nečakané pohyby končatín a trupu. Tieto majú tendenciu k ochabnutiu</a:t>
            </a:r>
            <a:br>
              <a:rPr lang="sk-SK" sz="2400" dirty="0"/>
            </a:br>
            <a:endParaRPr lang="sk-SK" sz="2400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08065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928689" y="2771775"/>
            <a:ext cx="10001250" cy="3104093"/>
          </a:xfrm>
        </p:spPr>
        <p:txBody>
          <a:bodyPr>
            <a:normAutofit/>
          </a:bodyPr>
          <a:lstStyle/>
          <a:p>
            <a:r>
              <a:rPr lang="sk-SK" sz="2400" dirty="0"/>
              <a:t>Výsledkom je </a:t>
            </a:r>
            <a:r>
              <a:rPr lang="sk-SK" sz="2400" i="1" dirty="0"/>
              <a:t>svalová nerovnováha- </a:t>
            </a:r>
            <a:r>
              <a:rPr lang="sk-SK" sz="2400" i="1" dirty="0" err="1"/>
              <a:t>dysbalancia</a:t>
            </a:r>
            <a:r>
              <a:rPr lang="sk-SK" sz="2400" dirty="0"/>
              <a:t>. Tým sa zmenia východiskové pozície takmer vo všetkých kĺboch, zmenia sa napätia väzov, ako aj svalové obaly a zmenia sa aj tlaky na kĺbové plochy</a:t>
            </a:r>
          </a:p>
          <a:p>
            <a:r>
              <a:rPr lang="sk-SK" sz="2400" dirty="0"/>
              <a:t>Pri svojich každodenných aktivitách dávame prednosť len určitým činnostiam. Hovoríme o tzv. </a:t>
            </a:r>
            <a:r>
              <a:rPr lang="sk-SK" sz="2400" b="1" dirty="0"/>
              <a:t>pohybovej chudobe</a:t>
            </a:r>
            <a:endParaRPr lang="sk-SK" sz="2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504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Svalová </a:t>
            </a:r>
            <a:r>
              <a:rPr lang="sk-SK" dirty="0" err="1"/>
              <a:t>dysbalancia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2332783" y="2991432"/>
            <a:ext cx="44500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m. </a:t>
            </a:r>
            <a:r>
              <a:rPr lang="sk-SK" sz="2400" dirty="0" err="1"/>
              <a:t>trapezius</a:t>
            </a:r>
            <a:r>
              <a:rPr lang="sk-SK" sz="2400" dirty="0"/>
              <a:t> (horné vlákna)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veľký prsný sval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 err="1"/>
              <a:t>vzpriamovače</a:t>
            </a:r>
            <a:r>
              <a:rPr lang="sk-SK" sz="2400" dirty="0"/>
              <a:t>  driekovej chrbtice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ohýbače bedrového kĺbu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 err="1"/>
              <a:t>hamstringy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6" name="Zástupný symbol textu 7"/>
          <p:cNvSpPr txBox="1">
            <a:spLocks/>
          </p:cNvSpPr>
          <p:nvPr/>
        </p:nvSpPr>
        <p:spPr>
          <a:xfrm>
            <a:off x="3011379" y="1973641"/>
            <a:ext cx="1851594" cy="939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3200" dirty="0"/>
              <a:t>Skrátené</a:t>
            </a:r>
          </a:p>
        </p:txBody>
      </p:sp>
      <p:sp>
        <p:nvSpPr>
          <p:cNvPr id="7" name="Obdĺžnik 6"/>
          <p:cNvSpPr/>
          <p:nvPr/>
        </p:nvSpPr>
        <p:spPr>
          <a:xfrm>
            <a:off x="6631209" y="300028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ohýbače šije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stredné a dolné </a:t>
            </a:r>
            <a:r>
              <a:rPr lang="sk-SK" sz="2400" dirty="0" err="1"/>
              <a:t>fixátory</a:t>
            </a:r>
            <a:r>
              <a:rPr lang="sk-SK" sz="2400" dirty="0"/>
              <a:t> lopatiek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brušné svalstvo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2400" dirty="0"/>
              <a:t>sedacie svalstvo</a:t>
            </a:r>
          </a:p>
        </p:txBody>
      </p:sp>
      <p:sp>
        <p:nvSpPr>
          <p:cNvPr id="8" name="Zástupný symbol textu 8"/>
          <p:cNvSpPr txBox="1">
            <a:spLocks/>
          </p:cNvSpPr>
          <p:nvPr/>
        </p:nvSpPr>
        <p:spPr>
          <a:xfrm>
            <a:off x="7048768" y="2192397"/>
            <a:ext cx="4041775" cy="762000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3200" dirty="0"/>
              <a:t>Oslabené</a:t>
            </a:r>
            <a:r>
              <a:rPr lang="sk-SK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500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839" y="645106"/>
            <a:ext cx="6600942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32382" y="4312042"/>
            <a:ext cx="3643674" cy="1905000"/>
          </a:xfrm>
        </p:spPr>
        <p:txBody>
          <a:bodyPr>
            <a:normAutofit/>
          </a:bodyPr>
          <a:lstStyle/>
          <a:p>
            <a:r>
              <a:rPr lang="sk-SK" sz="3200" dirty="0"/>
              <a:t>Skrátené / oslabené svaly (</a:t>
            </a:r>
            <a:r>
              <a:rPr lang="sk-SK" sz="3200" dirty="0" err="1"/>
              <a:t>Janda</a:t>
            </a:r>
            <a:r>
              <a:rPr lang="sk-SK" sz="3200" dirty="0"/>
              <a:t>, 1996)</a:t>
            </a:r>
          </a:p>
        </p:txBody>
      </p:sp>
    </p:spTree>
    <p:extLst>
      <p:ext uri="{BB962C8B-B14F-4D97-AF65-F5344CB8AC3E}">
        <p14:creationId xmlns:p14="http://schemas.microsoft.com/office/powerpoint/2010/main" val="1675529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latin typeface="Times New Roman" panose="02020603050405020304" pitchFamily="18" charset="0"/>
              </a:rPr>
              <a:t>Nesprávne sedenie spôsobuje:</a:t>
            </a:r>
            <a:br>
              <a:rPr lang="sk-SK" dirty="0">
                <a:latin typeface="Times New Roman" panose="02020603050405020304" pitchFamily="18" charset="0"/>
              </a:rPr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900" dirty="0">
                <a:latin typeface="Times New Roman" panose="02020603050405020304" pitchFamily="18" charset="0"/>
              </a:rPr>
              <a:t>Preťaženie kĺbov, svalov a väzov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Bolesti hlavy, šije, chrbtice a kĺbov bolesti v oblasti lopatiek a v krížovej oblasti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Zvýšené zaťaženie chrbtice, hlavne medzistavcových platničiek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Plytké dýchanie, zhoršené zásobovanie tkanív kyslíkom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Zhoršenú cirkuláciu krvi a lymfy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99780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latin typeface="Times New Roman" panose="02020603050405020304" pitchFamily="18" charset="0"/>
              </a:rPr>
              <a:t>Nesprávne sedenie spôsobuje:</a:t>
            </a:r>
            <a:br>
              <a:rPr lang="sk-SK" dirty="0">
                <a:latin typeface="Times New Roman" panose="02020603050405020304" pitchFamily="18" charset="0"/>
              </a:rPr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900" dirty="0">
                <a:latin typeface="Times New Roman" panose="02020603050405020304" pitchFamily="18" charset="0"/>
              </a:rPr>
              <a:t>Negatívne pôsobí na tráviace ústrojenstvo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Fyzickú a psychickú únavu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Svalovú </a:t>
            </a:r>
            <a:r>
              <a:rPr lang="sk-SK" sz="2900" dirty="0" err="1">
                <a:latin typeface="Times New Roman" panose="02020603050405020304" pitchFamily="18" charset="0"/>
              </a:rPr>
              <a:t>dysbalanciu</a:t>
            </a:r>
            <a:r>
              <a:rPr lang="sk-SK" sz="2900" dirty="0">
                <a:latin typeface="Times New Roman" panose="02020603050405020304" pitchFamily="18" charset="0"/>
              </a:rPr>
              <a:t> a chabé držanie tela </a:t>
            </a:r>
          </a:p>
          <a:p>
            <a:r>
              <a:rPr lang="sk-SK" sz="2900" dirty="0">
                <a:latin typeface="Times New Roman" panose="02020603050405020304" pitchFamily="18" charset="0"/>
              </a:rPr>
              <a:t>Vedie k funkčným poruchám pohybového aparátu na ktorých podklade sa vyvíjajú štrukturálne poruchy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487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99835" y="660031"/>
            <a:ext cx="9601196" cy="1303867"/>
          </a:xfrm>
        </p:spPr>
        <p:txBody>
          <a:bodyPr/>
          <a:lstStyle/>
          <a:p>
            <a:r>
              <a:rPr lang="sk-SK" dirty="0"/>
              <a:t>Správny sed</a:t>
            </a:r>
          </a:p>
        </p:txBody>
      </p:sp>
      <p:pic>
        <p:nvPicPr>
          <p:cNvPr id="4" name="Picture 2" descr="Výsledok vyhľadávania obrázkov pre dopyt sedenie pri PC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36" y="1963898"/>
            <a:ext cx="5034513" cy="285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433" y="1963898"/>
            <a:ext cx="43942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72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Škola chrbta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324746" y="1596325"/>
            <a:ext cx="9179866" cy="5005953"/>
          </a:xfrm>
        </p:spPr>
        <p:txBody>
          <a:bodyPr>
            <a:normAutofit lnSpcReduction="10000"/>
          </a:bodyPr>
          <a:lstStyle/>
          <a:p>
            <a:r>
              <a:rPr lang="sk-SK" sz="2400" b="1" dirty="0"/>
              <a:t>Metodika je nielen preventívna, ale aj terapeutická. </a:t>
            </a:r>
            <a:r>
              <a:rPr lang="sk-SK" sz="2400" dirty="0"/>
              <a:t> Jedná sa v podstate o nácvik správneho zaťaženia. Škola chrbtice dáva praktické rady do života: ako ležať, ako vstávať z postele, umývať sa, obliekať sa, ako správne sedieť a ako správne dvíhať bremená.</a:t>
            </a:r>
            <a:endParaRPr lang="sk-SK" sz="2400" b="1" dirty="0"/>
          </a:p>
          <a:p>
            <a:r>
              <a:rPr lang="sk-SK" sz="2400" dirty="0"/>
              <a:t>Je určená ľuďom, ktorí si chcú :</a:t>
            </a:r>
          </a:p>
          <a:p>
            <a:r>
              <a:rPr lang="sk-SK" sz="2400" b="1" dirty="0"/>
              <a:t>osvojiť správne pohybové návyky </a:t>
            </a:r>
          </a:p>
          <a:p>
            <a:r>
              <a:rPr lang="sk-SK" sz="2400" b="1" dirty="0"/>
              <a:t>predísť ťažkostiam s pohybovým aparátom</a:t>
            </a:r>
          </a:p>
          <a:p>
            <a:r>
              <a:rPr lang="sk-SK" sz="2400" dirty="0"/>
              <a:t>Využíva výučbu, prácu s telom a praktické uplatnenie ergonomických zásad. Vo fyzioterapii sa najčastejšie využíva pri liečbe chronických bolestí chrbtice. Obrovské zastúpenie má najmä v prevencii bolesti chrbta.</a:t>
            </a:r>
            <a:r>
              <a:rPr lang="sk-SK" sz="2000" dirty="0"/>
              <a:t/>
            </a:r>
            <a:br>
              <a:rPr lang="sk-SK" sz="2000" dirty="0"/>
            </a:b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820783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jekt pre obsah 4"/>
          <p:cNvPicPr>
            <a:picLocks noChangeAspect="1"/>
          </p:cNvPicPr>
          <p:nvPr/>
        </p:nvPicPr>
        <p:blipFill rotWithShape="1">
          <a:blip r:embed="rId2"/>
          <a:srcRect t="8427" r="2" b="2"/>
          <a:stretch/>
        </p:blipFill>
        <p:spPr>
          <a:xfrm>
            <a:off x="1552167" y="1874030"/>
            <a:ext cx="4290694" cy="427074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8014" y="678651"/>
            <a:ext cx="7161505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k-SK" dirty="0"/>
              <a:t>Bežné denné činnosti</a:t>
            </a:r>
          </a:p>
        </p:txBody>
      </p:sp>
      <p:pic>
        <p:nvPicPr>
          <p:cNvPr id="6" name="Zástupný objekt pre obsah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30740" y="1874827"/>
            <a:ext cx="3757558" cy="4269952"/>
          </a:xfrm>
        </p:spPr>
      </p:pic>
    </p:spTree>
    <p:extLst>
      <p:ext uri="{BB962C8B-B14F-4D97-AF65-F5344CB8AC3E}">
        <p14:creationId xmlns:p14="http://schemas.microsoft.com/office/powerpoint/2010/main" val="3590945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jekt pre obsah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294" y="1162371"/>
            <a:ext cx="3866050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pic>
        <p:nvPicPr>
          <p:cNvPr id="6" name="Zástupný objekt pre obsah 5" descr="Obrázok, na ktorom je text&#10;&#10;Popis vygenerovaný s vysokou spoľahlivosťou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223" y="1162371"/>
            <a:ext cx="4956236" cy="4897467"/>
          </a:xfrm>
        </p:spPr>
      </p:pic>
    </p:spTree>
    <p:extLst>
      <p:ext uri="{BB962C8B-B14F-4D97-AF65-F5344CB8AC3E}">
        <p14:creationId xmlns:p14="http://schemas.microsoft.com/office/powerpoint/2010/main" val="112133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jekt pre obsah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08" y="1362925"/>
            <a:ext cx="4492095" cy="4619121"/>
          </a:xfrm>
          <a:prstGeom prst="rect">
            <a:avLst/>
          </a:prstGeom>
        </p:spPr>
      </p:pic>
      <p:pic>
        <p:nvPicPr>
          <p:cNvPr id="6" name="Zástupný objekt pre obsah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07953" y="1410208"/>
            <a:ext cx="4352390" cy="4571838"/>
          </a:xfrm>
        </p:spPr>
      </p:pic>
    </p:spTree>
    <p:extLst>
      <p:ext uri="{BB962C8B-B14F-4D97-AF65-F5344CB8AC3E}">
        <p14:creationId xmlns:p14="http://schemas.microsoft.com/office/powerpoint/2010/main" val="242581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soba&#10;&#10;Popis vygenerovaný s veľmi vysokou spoľahlivosťo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365" y="1558901"/>
            <a:ext cx="5679296" cy="4670474"/>
          </a:xfrm>
          <a:prstGeom prst="rect">
            <a:avLst/>
          </a:prstGeom>
        </p:spPr>
      </p:pic>
      <p:pic>
        <p:nvPicPr>
          <p:cNvPr id="9" name="Zástupný objekt pre obsah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66560" y="1558901"/>
            <a:ext cx="5007812" cy="4671466"/>
          </a:xfrm>
        </p:spPr>
      </p:pic>
    </p:spTree>
    <p:extLst>
      <p:ext uri="{BB962C8B-B14F-4D97-AF65-F5344CB8AC3E}">
        <p14:creationId xmlns:p14="http://schemas.microsoft.com/office/powerpoint/2010/main" val="3277174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1066" y="1264555"/>
            <a:ext cx="4454989" cy="4884856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489" y="1270621"/>
            <a:ext cx="4664123" cy="487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70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„Desatoro“ Školy Chrbta</a:t>
            </a: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707945" y="1765234"/>
            <a:ext cx="9796667" cy="3874790"/>
          </a:xfrm>
        </p:spPr>
        <p:txBody>
          <a:bodyPr>
            <a:normAutofit/>
          </a:bodyPr>
          <a:lstStyle/>
          <a:p>
            <a:pPr fontAlgn="t">
              <a:buFont typeface="+mj-lt"/>
              <a:buAutoNum type="arabicPeriod"/>
            </a:pPr>
            <a:r>
              <a:rPr lang="sk-SK" sz="2800" dirty="0">
                <a:solidFill>
                  <a:schemeClr val="tx1"/>
                </a:solidFill>
              </a:rPr>
              <a:t>Držte svoje telo vzpriamene</a:t>
            </a:r>
          </a:p>
          <a:p>
            <a:pPr fontAlgn="t">
              <a:buFont typeface="+mj-lt"/>
              <a:buAutoNum type="arabicPeriod"/>
            </a:pPr>
            <a:r>
              <a:rPr lang="sk-SK" sz="2800" dirty="0">
                <a:solidFill>
                  <a:schemeClr val="tx1"/>
                </a:solidFill>
              </a:rPr>
              <a:t>Zistite, aké máte nesprávne pohybové návyky a upravte si ich</a:t>
            </a:r>
          </a:p>
          <a:p>
            <a:pPr fontAlgn="t">
              <a:buFont typeface="+mj-lt"/>
              <a:buAutoNum type="arabicPeriod"/>
            </a:pPr>
            <a:r>
              <a:rPr lang="sk-SK" sz="2800" dirty="0">
                <a:solidFill>
                  <a:schemeClr val="tx1"/>
                </a:solidFill>
              </a:rPr>
              <a:t>Seďte, čo najmenej, a ak sedíte, upravte si svoje miesto tak, aby ste mali chrbát odľahčený</a:t>
            </a:r>
          </a:p>
          <a:p>
            <a:pPr fontAlgn="t">
              <a:buFont typeface="+mj-lt"/>
              <a:buAutoNum type="arabicPeriod"/>
            </a:pPr>
            <a:r>
              <a:rPr lang="sk-SK" sz="2800" dirty="0">
                <a:solidFill>
                  <a:schemeClr val="tx1"/>
                </a:solidFill>
              </a:rPr>
              <a:t>Keď pracujete manuálne zapájajte hlavu, nie chrbát</a:t>
            </a:r>
          </a:p>
          <a:p>
            <a:pPr fontAlgn="t">
              <a:buFont typeface="+mj-lt"/>
              <a:buAutoNum type="arabicPeriod"/>
            </a:pPr>
            <a:r>
              <a:rPr lang="sk-SK" sz="2800" dirty="0">
                <a:solidFill>
                  <a:schemeClr val="tx1"/>
                </a:solidFill>
              </a:rPr>
              <a:t>Dávajte si pozor na jednostranné preťažovanie</a:t>
            </a:r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653889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„Desatoro“ Školy Chrbta</a:t>
            </a: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707945" y="1765234"/>
            <a:ext cx="9796667" cy="3874790"/>
          </a:xfrm>
        </p:spPr>
        <p:txBody>
          <a:bodyPr>
            <a:normAutofit/>
          </a:bodyPr>
          <a:lstStyle/>
          <a:p>
            <a:pPr fontAlgn="t">
              <a:buFont typeface="+mj-lt"/>
              <a:buAutoNum type="arabicPeriod" startAt="6"/>
            </a:pPr>
            <a:r>
              <a:rPr lang="sk-SK" sz="2800" dirty="0">
                <a:solidFill>
                  <a:schemeClr val="tx1"/>
                </a:solidFill>
              </a:rPr>
              <a:t>Počas práce si robte pravidelné aktívne prestávky</a:t>
            </a:r>
          </a:p>
          <a:p>
            <a:pPr fontAlgn="t">
              <a:buFont typeface="+mj-lt"/>
              <a:buAutoNum type="arabicPeriod" startAt="6"/>
            </a:pPr>
            <a:r>
              <a:rPr lang="sk-SK" sz="2800" dirty="0">
                <a:solidFill>
                  <a:schemeClr val="tx1"/>
                </a:solidFill>
              </a:rPr>
              <a:t>Uprednostnite chôdzu</a:t>
            </a:r>
          </a:p>
          <a:p>
            <a:pPr fontAlgn="t">
              <a:buFont typeface="+mj-lt"/>
              <a:buAutoNum type="arabicPeriod" startAt="6"/>
            </a:pPr>
            <a:r>
              <a:rPr lang="sk-SK" sz="2800" dirty="0">
                <a:solidFill>
                  <a:schemeClr val="tx1"/>
                </a:solidFill>
              </a:rPr>
              <a:t>Vyvážte prácu a odpočinok</a:t>
            </a:r>
          </a:p>
          <a:p>
            <a:pPr fontAlgn="t">
              <a:buFont typeface="+mj-lt"/>
              <a:buAutoNum type="arabicPeriod" startAt="6"/>
            </a:pPr>
            <a:r>
              <a:rPr lang="sk-SK" sz="2800" dirty="0">
                <a:solidFill>
                  <a:schemeClr val="tx1"/>
                </a:solidFill>
              </a:rPr>
              <a:t>Veďte aktívny životný štýl</a:t>
            </a:r>
          </a:p>
          <a:p>
            <a:pPr fontAlgn="t">
              <a:buFont typeface="+mj-lt"/>
              <a:buAutoNum type="arabicPeriod" startAt="6"/>
            </a:pPr>
            <a:r>
              <a:rPr lang="sk-SK" sz="2800" dirty="0">
                <a:solidFill>
                  <a:schemeClr val="tx1"/>
                </a:solidFill>
              </a:rPr>
              <a:t>Rozširujte svoje vedomosti o škole chrbta Vášmu okoliu</a:t>
            </a:r>
          </a:p>
        </p:txBody>
      </p:sp>
    </p:spTree>
    <p:extLst>
      <p:ext uri="{BB962C8B-B14F-4D97-AF65-F5344CB8AC3E}">
        <p14:creationId xmlns:p14="http://schemas.microsoft.com/office/powerpoint/2010/main" val="2410160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Cvičenie v práci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856935" y="1905000"/>
            <a:ext cx="9647677" cy="40062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800" dirty="0"/>
              <a:t>Krátke aktívne prestávky v práci :</a:t>
            </a:r>
          </a:p>
          <a:p>
            <a:r>
              <a:rPr lang="sk-SK" sz="2800" dirty="0"/>
              <a:t> znižujú napätie pohybovej sústavy </a:t>
            </a:r>
          </a:p>
          <a:p>
            <a:r>
              <a:rPr lang="sk-SK" sz="2800" dirty="0"/>
              <a:t>odľahčujú psychiku človeka</a:t>
            </a:r>
          </a:p>
          <a:p>
            <a:pPr marL="0" indent="0">
              <a:buNone/>
            </a:pPr>
            <a:r>
              <a:rPr lang="sk-SK" sz="2800" dirty="0"/>
              <a:t> Podľa charakteru práce volíme relaxačné, dýchacie a naťahovacie cvičenia, ktorými môžeme prestávky vyplniť.</a:t>
            </a:r>
            <a:br>
              <a:rPr lang="sk-SK" sz="2800" dirty="0"/>
            </a:br>
            <a:r>
              <a:rPr lang="sk-SK" sz="2800" dirty="0"/>
              <a:t/>
            </a:r>
            <a:br>
              <a:rPr lang="sk-SK" sz="2800" dirty="0"/>
            </a:b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064231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49528" y="2741521"/>
            <a:ext cx="8911687" cy="1280890"/>
          </a:xfrm>
        </p:spPr>
        <p:txBody>
          <a:bodyPr/>
          <a:lstStyle/>
          <a:p>
            <a:r>
              <a:rPr lang="sk-SK" dirty="0"/>
              <a:t>Ďakujem za pozornosť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95979188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308</TotalTime>
  <Words>335</Words>
  <Application>Microsoft Office PowerPoint</Application>
  <PresentationFormat>Vlastná</PresentationFormat>
  <Paragraphs>77</Paragraphs>
  <Slides>20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Dym</vt:lpstr>
      <vt:lpstr>Sedavé zamestnanie</vt:lpstr>
      <vt:lpstr>Reťazec bolesti</vt:lpstr>
      <vt:lpstr>Vertebrogénne ochorenia  = ochorenia chrbtice</vt:lpstr>
      <vt:lpstr>Prezentácia programu PowerPoint</vt:lpstr>
      <vt:lpstr>Prezentácia programu PowerPoint</vt:lpstr>
      <vt:lpstr>Svalová dysbalancia</vt:lpstr>
      <vt:lpstr>Skrátené / oslabené svaly (Janda, 1996)</vt:lpstr>
      <vt:lpstr>Nesprávne sedenie spôsobuje: </vt:lpstr>
      <vt:lpstr>Nesprávne sedenie spôsobuje: </vt:lpstr>
      <vt:lpstr>Správny sed</vt:lpstr>
      <vt:lpstr>Škola chrbta</vt:lpstr>
      <vt:lpstr>Bežné denné činnosti</vt:lpstr>
      <vt:lpstr>Prezentácia programu PowerPoint</vt:lpstr>
      <vt:lpstr>Prezentácia programu PowerPoint</vt:lpstr>
      <vt:lpstr>Prezentácia programu PowerPoint</vt:lpstr>
      <vt:lpstr>Prezentácia programu PowerPoint</vt:lpstr>
      <vt:lpstr>„Desatoro“ Školy Chrbta </vt:lpstr>
      <vt:lpstr>„Desatoro“ Školy Chrbta </vt:lpstr>
      <vt:lpstr>Cvičenie v práci</vt:lpstr>
      <vt:lpstr>Ďakujem za pozornosť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Zdenka Černá</dc:creator>
  <cp:lastModifiedBy>user</cp:lastModifiedBy>
  <cp:revision>20</cp:revision>
  <dcterms:created xsi:type="dcterms:W3CDTF">2017-05-19T12:45:29Z</dcterms:created>
  <dcterms:modified xsi:type="dcterms:W3CDTF">2017-05-22T11:47:02Z</dcterms:modified>
</cp:coreProperties>
</file>