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71" r:id="rId1"/>
  </p:sldMasterIdLst>
  <p:notesMasterIdLst>
    <p:notesMasterId r:id="rId36"/>
  </p:notesMasterIdLst>
  <p:sldIdLst>
    <p:sldId id="288" r:id="rId2"/>
    <p:sldId id="267" r:id="rId3"/>
    <p:sldId id="285" r:id="rId4"/>
    <p:sldId id="287" r:id="rId5"/>
    <p:sldId id="286" r:id="rId6"/>
    <p:sldId id="301" r:id="rId7"/>
    <p:sldId id="341" r:id="rId8"/>
    <p:sldId id="340" r:id="rId9"/>
    <p:sldId id="324" r:id="rId10"/>
    <p:sldId id="289" r:id="rId11"/>
    <p:sldId id="292" r:id="rId12"/>
    <p:sldId id="325" r:id="rId13"/>
    <p:sldId id="326" r:id="rId14"/>
    <p:sldId id="293" r:id="rId15"/>
    <p:sldId id="302" r:id="rId16"/>
    <p:sldId id="328" r:id="rId17"/>
    <p:sldId id="303" r:id="rId18"/>
    <p:sldId id="313" r:id="rId19"/>
    <p:sldId id="318" r:id="rId20"/>
    <p:sldId id="323" r:id="rId21"/>
    <p:sldId id="320" r:id="rId22"/>
    <p:sldId id="321" r:id="rId23"/>
    <p:sldId id="329" r:id="rId24"/>
    <p:sldId id="342" r:id="rId25"/>
    <p:sldId id="276" r:id="rId26"/>
    <p:sldId id="330" r:id="rId27"/>
    <p:sldId id="331" r:id="rId28"/>
    <p:sldId id="333" r:id="rId29"/>
    <p:sldId id="332" r:id="rId30"/>
    <p:sldId id="335" r:id="rId31"/>
    <p:sldId id="337" r:id="rId32"/>
    <p:sldId id="338" r:id="rId33"/>
    <p:sldId id="339" r:id="rId34"/>
    <p:sldId id="283"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3366"/>
    <a:srgbClr val="FF9933"/>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18" autoAdjust="0"/>
  </p:normalViewPr>
  <p:slideViewPr>
    <p:cSldViewPr snapToGrid="0">
      <p:cViewPr varScale="1">
        <p:scale>
          <a:sx n="78" d="100"/>
          <a:sy n="78" d="100"/>
        </p:scale>
        <p:origin x="80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7AFA70-3A6A-4970-92F3-127B168DB5AE}" type="datetimeFigureOut">
              <a:rPr lang="pl-PL" smtClean="0"/>
              <a:pPr/>
              <a:t>07.06.2023</a:t>
            </a:fld>
            <a:endParaRPr lang="pl-PL"/>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BF4965-5300-49CD-A743-D4FB454C323A}"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a:t>Kliknij, aby edytować styl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8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5856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a:t>Kliknij, aby edytować styl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64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l-PL"/>
              <a:t>Kliknij, aby edytować styl</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46499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l-PL"/>
              <a:t>Kliknij, aby edytować styl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97280" y="2582334"/>
            <a:ext cx="4937760" cy="337820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17920" y="2582334"/>
            <a:ext cx="4937760" cy="337820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27173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62508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22935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l-PL"/>
              <a:t>Kliknij, aby edytować styl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586B75A-687E-405C-8A0B-8D00578BA2C3}" type="datetimeFigureOut">
              <a:rPr lang="en-US" smtClean="0"/>
              <a:pPr/>
              <a:t>6/7/2023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0479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l-PL"/>
              <a:t>Kliknij, aby edytować styl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2136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73222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88452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l-PL"/>
              <a:t>Kliknij, aby edytować styl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6/7/2023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6489336"/>
      </p:ext>
    </p:extLst>
  </p:cSld>
  <p:clrMap bg1="lt1" tx1="dk1" bg2="lt2" tx2="dk2" accent1="accent1" accent2="accent2" accent3="accent3" accent4="accent4" accent5="accent5" accent6="accent6" hlink="hlink" folHlink="folHlink"/>
  <p:sldLayoutIdLst>
    <p:sldLayoutId id="2147484172" r:id="rId1"/>
    <p:sldLayoutId id="2147484173" r:id="rId2"/>
    <p:sldLayoutId id="2147484174" r:id="rId3"/>
    <p:sldLayoutId id="2147484175" r:id="rId4"/>
    <p:sldLayoutId id="2147484176" r:id="rId5"/>
    <p:sldLayoutId id="2147484177" r:id="rId6"/>
    <p:sldLayoutId id="2147484178" r:id="rId7"/>
    <p:sldLayoutId id="2147484179" r:id="rId8"/>
    <p:sldLayoutId id="2147484180" r:id="rId9"/>
    <p:sldLayoutId id="2147484181" r:id="rId10"/>
    <p:sldLayoutId id="2147484182"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brief.pl/"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mailto:a.szczykutoiwcz@eds-fundacja.p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739C1B71-02EC-4446-8161-CB4189B4C1EE}"/>
              </a:ext>
            </a:extLst>
          </p:cNvPr>
          <p:cNvSpPr/>
          <p:nvPr/>
        </p:nvSpPr>
        <p:spPr>
          <a:xfrm>
            <a:off x="1888172" y="427193"/>
            <a:ext cx="8219440" cy="1261884"/>
          </a:xfrm>
          <a:prstGeom prst="rect">
            <a:avLst/>
          </a:prstGeom>
        </p:spPr>
        <p:txBody>
          <a:bodyPr wrap="square">
            <a:spAutoFit/>
          </a:bodyPr>
          <a:lstStyle/>
          <a:p>
            <a:pPr algn="ctr"/>
            <a:r>
              <a:rPr lang="pl-PL" sz="4400" b="1" dirty="0"/>
              <a:t>E</a:t>
            </a:r>
            <a:r>
              <a:rPr lang="en-US" sz="4400" b="1" dirty="0" err="1"/>
              <a:t>mployee</a:t>
            </a:r>
            <a:r>
              <a:rPr lang="en-US" sz="4400" b="1" dirty="0"/>
              <a:t> safety in a digital world </a:t>
            </a:r>
            <a:br>
              <a:rPr lang="en-US" sz="3200" b="1" dirty="0"/>
            </a:br>
            <a:endParaRPr lang="pl-PL" sz="3200" b="1" dirty="0"/>
          </a:p>
        </p:txBody>
      </p:sp>
      <p:pic>
        <p:nvPicPr>
          <p:cNvPr id="3" name="Obraz 2">
            <a:extLst>
              <a:ext uri="{FF2B5EF4-FFF2-40B4-BE49-F238E27FC236}">
                <a16:creationId xmlns:a16="http://schemas.microsoft.com/office/drawing/2014/main" id="{CFAB0E96-4234-4AB7-9A42-CDA6492B3985}"/>
              </a:ext>
            </a:extLst>
          </p:cNvPr>
          <p:cNvPicPr>
            <a:picLocks noChangeAspect="1"/>
          </p:cNvPicPr>
          <p:nvPr/>
        </p:nvPicPr>
        <p:blipFill>
          <a:blip r:embed="rId2"/>
          <a:stretch>
            <a:fillRect/>
          </a:stretch>
        </p:blipFill>
        <p:spPr>
          <a:xfrm>
            <a:off x="8010364" y="5561222"/>
            <a:ext cx="1600200" cy="778079"/>
          </a:xfrm>
          <a:prstGeom prst="rect">
            <a:avLst/>
          </a:prstGeom>
        </p:spPr>
      </p:pic>
      <p:pic>
        <p:nvPicPr>
          <p:cNvPr id="4" name="Obraz 3">
            <a:extLst>
              <a:ext uri="{FF2B5EF4-FFF2-40B4-BE49-F238E27FC236}">
                <a16:creationId xmlns:a16="http://schemas.microsoft.com/office/drawing/2014/main" id="{79A4DCAD-F54E-4278-A133-BB7106CAA063}"/>
              </a:ext>
            </a:extLst>
          </p:cNvPr>
          <p:cNvPicPr>
            <a:picLocks noChangeAspect="1"/>
          </p:cNvPicPr>
          <p:nvPr/>
        </p:nvPicPr>
        <p:blipFill>
          <a:blip r:embed="rId3"/>
          <a:stretch>
            <a:fillRect/>
          </a:stretch>
        </p:blipFill>
        <p:spPr>
          <a:xfrm>
            <a:off x="2101532" y="5561222"/>
            <a:ext cx="2080106" cy="687178"/>
          </a:xfrm>
          <a:prstGeom prst="rect">
            <a:avLst/>
          </a:prstGeom>
        </p:spPr>
      </p:pic>
      <p:sp>
        <p:nvSpPr>
          <p:cNvPr id="6" name="pole tekstowe 5">
            <a:extLst>
              <a:ext uri="{FF2B5EF4-FFF2-40B4-BE49-F238E27FC236}">
                <a16:creationId xmlns:a16="http://schemas.microsoft.com/office/drawing/2014/main" id="{C7537E09-03FD-412B-8CE5-12D8AF504264}"/>
              </a:ext>
            </a:extLst>
          </p:cNvPr>
          <p:cNvSpPr txBox="1"/>
          <p:nvPr/>
        </p:nvSpPr>
        <p:spPr>
          <a:xfrm>
            <a:off x="4181637" y="5719428"/>
            <a:ext cx="3454400" cy="461665"/>
          </a:xfrm>
          <a:prstGeom prst="rect">
            <a:avLst/>
          </a:prstGeom>
          <a:noFill/>
        </p:spPr>
        <p:txBody>
          <a:bodyPr wrap="square" rtlCol="0">
            <a:spAutoFit/>
          </a:bodyPr>
          <a:lstStyle/>
          <a:p>
            <a:pPr algn="ctr"/>
            <a:r>
              <a:rPr lang="pl-PL" sz="2400" b="1" dirty="0"/>
              <a:t>Aneta</a:t>
            </a:r>
            <a:r>
              <a:rPr lang="pl-PL" b="1" dirty="0"/>
              <a:t>  </a:t>
            </a:r>
            <a:r>
              <a:rPr lang="pl-PL" sz="2400" b="1" dirty="0" err="1"/>
              <a:t>Szczykutowicz</a:t>
            </a:r>
            <a:endParaRPr lang="pl-PL" sz="2400" dirty="0"/>
          </a:p>
        </p:txBody>
      </p:sp>
      <p:pic>
        <p:nvPicPr>
          <p:cNvPr id="1026" name="Picture 2" descr="image3">
            <a:extLst>
              <a:ext uri="{FF2B5EF4-FFF2-40B4-BE49-F238E27FC236}">
                <a16:creationId xmlns:a16="http://schemas.microsoft.com/office/drawing/2014/main" id="{E4971AD4-2252-4D01-9D23-0810D1409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1585" y="1689077"/>
            <a:ext cx="5489349" cy="3363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282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096000" y="3944203"/>
            <a:ext cx="5984240" cy="2246769"/>
          </a:xfrm>
          <a:prstGeom prst="rect">
            <a:avLst/>
          </a:prstGeom>
          <a:noFill/>
        </p:spPr>
        <p:txBody>
          <a:bodyPr wrap="square" rtlCol="0">
            <a:spAutoFit/>
          </a:bodyPr>
          <a:lstStyle/>
          <a:p>
            <a:pPr algn="ctr"/>
            <a:r>
              <a:rPr lang="en-US" sz="2800" b="1" dirty="0"/>
              <a:t>the pessimistic one</a:t>
            </a:r>
            <a:endParaRPr lang="pl-PL" sz="2800" b="1" dirty="0"/>
          </a:p>
          <a:p>
            <a:pPr algn="ctr"/>
            <a:r>
              <a:rPr lang="pl-PL" sz="2800" dirty="0"/>
              <a:t>- </a:t>
            </a:r>
            <a:r>
              <a:rPr lang="en-US" sz="2800" dirty="0"/>
              <a:t>predicting massive replacement of human </a:t>
            </a:r>
            <a:r>
              <a:rPr lang="en-US" sz="2800" dirty="0" err="1"/>
              <a:t>labour</a:t>
            </a:r>
            <a:r>
              <a:rPr lang="en-US" sz="2800" dirty="0"/>
              <a:t> by digital technologies as part of the processes of automation and </a:t>
            </a:r>
            <a:r>
              <a:rPr lang="en-US" sz="2800" dirty="0" err="1"/>
              <a:t>algorithmisation</a:t>
            </a:r>
            <a:r>
              <a:rPr lang="en-US" sz="2800" dirty="0"/>
              <a:t> of work</a:t>
            </a:r>
            <a:endParaRPr lang="pl-PL" sz="2800" dirty="0"/>
          </a:p>
        </p:txBody>
      </p:sp>
      <p:sp>
        <p:nvSpPr>
          <p:cNvPr id="4" name="pole tekstowe 3"/>
          <p:cNvSpPr txBox="1"/>
          <p:nvPr/>
        </p:nvSpPr>
        <p:spPr>
          <a:xfrm>
            <a:off x="723331" y="518615"/>
            <a:ext cx="10890914" cy="584775"/>
          </a:xfrm>
          <a:prstGeom prst="rect">
            <a:avLst/>
          </a:prstGeom>
          <a:noFill/>
        </p:spPr>
        <p:txBody>
          <a:bodyPr wrap="square" rtlCol="0">
            <a:spAutoFit/>
          </a:bodyPr>
          <a:lstStyle/>
          <a:p>
            <a:pPr algn="ctr"/>
            <a:r>
              <a:rPr lang="pl-PL" sz="3200" b="1" dirty="0"/>
              <a:t>T</a:t>
            </a:r>
            <a:r>
              <a:rPr lang="en-US" sz="3200" b="1" dirty="0"/>
              <a:t>he impact of technological change on the </a:t>
            </a:r>
            <a:r>
              <a:rPr lang="en-US" sz="3200" b="1" dirty="0" err="1"/>
              <a:t>labour</a:t>
            </a:r>
            <a:r>
              <a:rPr lang="en-US" sz="3200" b="1" dirty="0"/>
              <a:t> market </a:t>
            </a:r>
            <a:endParaRPr lang="pl-PL" sz="3200" b="1" dirty="0"/>
          </a:p>
        </p:txBody>
      </p:sp>
      <p:cxnSp>
        <p:nvCxnSpPr>
          <p:cNvPr id="6" name="Łącznik prosty ze strzałką 5"/>
          <p:cNvCxnSpPr/>
          <p:nvPr/>
        </p:nvCxnSpPr>
        <p:spPr>
          <a:xfrm rot="10800000" flipV="1">
            <a:off x="2728643" y="1999536"/>
            <a:ext cx="2797791" cy="1596786"/>
          </a:xfrm>
          <a:prstGeom prst="straightConnector1">
            <a:avLst/>
          </a:prstGeom>
          <a:ln w="254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a:cxnSpLocks/>
          </p:cNvCxnSpPr>
          <p:nvPr/>
        </p:nvCxnSpPr>
        <p:spPr>
          <a:xfrm>
            <a:off x="6096000" y="1999536"/>
            <a:ext cx="2697254" cy="1817034"/>
          </a:xfrm>
          <a:prstGeom prst="straightConnector1">
            <a:avLst/>
          </a:prstGeom>
          <a:ln w="254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pole tekstowe 10"/>
          <p:cNvSpPr txBox="1"/>
          <p:nvPr/>
        </p:nvSpPr>
        <p:spPr>
          <a:xfrm>
            <a:off x="614150" y="3821373"/>
            <a:ext cx="3642890" cy="2246769"/>
          </a:xfrm>
          <a:prstGeom prst="rect">
            <a:avLst/>
          </a:prstGeom>
          <a:noFill/>
        </p:spPr>
        <p:txBody>
          <a:bodyPr wrap="square" rtlCol="0">
            <a:spAutoFit/>
          </a:bodyPr>
          <a:lstStyle/>
          <a:p>
            <a:pPr algn="ctr"/>
            <a:r>
              <a:rPr lang="en-US" sz="2800" b="1" dirty="0"/>
              <a:t>the positive</a:t>
            </a:r>
            <a:r>
              <a:rPr lang="pl-PL" sz="2800" b="1" dirty="0"/>
              <a:t> one </a:t>
            </a:r>
          </a:p>
          <a:p>
            <a:pPr algn="ctr"/>
            <a:r>
              <a:rPr lang="en-US" sz="2800" dirty="0"/>
              <a:t> </a:t>
            </a:r>
            <a:r>
              <a:rPr lang="pl-PL" sz="2800" dirty="0"/>
              <a:t>-</a:t>
            </a:r>
            <a:r>
              <a:rPr lang="en-US" sz="2800" dirty="0"/>
              <a:t> assuming positive impact of technological changes on the </a:t>
            </a:r>
            <a:r>
              <a:rPr lang="en-US" sz="2800" dirty="0" err="1"/>
              <a:t>labour</a:t>
            </a:r>
            <a:r>
              <a:rPr lang="en-US" sz="2800" dirty="0"/>
              <a:t> market</a:t>
            </a:r>
            <a:endParaRPr lang="pl-PL" sz="2800" dirty="0"/>
          </a:p>
        </p:txBody>
      </p:sp>
      <p:sp>
        <p:nvSpPr>
          <p:cNvPr id="12" name="pole tekstowe 11"/>
          <p:cNvSpPr txBox="1"/>
          <p:nvPr/>
        </p:nvSpPr>
        <p:spPr>
          <a:xfrm>
            <a:off x="4599296" y="1228298"/>
            <a:ext cx="2661313" cy="584775"/>
          </a:xfrm>
          <a:prstGeom prst="rect">
            <a:avLst/>
          </a:prstGeom>
          <a:noFill/>
        </p:spPr>
        <p:txBody>
          <a:bodyPr wrap="square" rtlCol="0">
            <a:spAutoFit/>
          </a:bodyPr>
          <a:lstStyle/>
          <a:p>
            <a:pPr algn="ctr"/>
            <a:r>
              <a:rPr lang="pl-PL" sz="3200" b="1" dirty="0">
                <a:solidFill>
                  <a:srgbClr val="0070C0"/>
                </a:solidFill>
              </a:rPr>
              <a:t>2  </a:t>
            </a:r>
            <a:r>
              <a:rPr lang="pl-PL" sz="3200" b="1" dirty="0" err="1">
                <a:solidFill>
                  <a:srgbClr val="0070C0"/>
                </a:solidFill>
              </a:rPr>
              <a:t>threads</a:t>
            </a:r>
            <a:endParaRPr lang="pl-PL" sz="3200" b="1" dirty="0">
              <a:solidFill>
                <a:srgbClr val="0070C0"/>
              </a:solidFill>
            </a:endParaRPr>
          </a:p>
        </p:txBody>
      </p:sp>
      <p:pic>
        <p:nvPicPr>
          <p:cNvPr id="9" name="Obraz 8" descr="C:\Users\operator\AppData\Local\Microsoft\Windows\INetCache\Content.MSO\753ACB79.tmp">
            <a:extLst>
              <a:ext uri="{FF2B5EF4-FFF2-40B4-BE49-F238E27FC236}">
                <a16:creationId xmlns:a16="http://schemas.microsoft.com/office/drawing/2014/main" id="{691323E6-FCE5-4AF7-89E9-DBB58AB7DB1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80196" y="3099883"/>
            <a:ext cx="577850" cy="608965"/>
          </a:xfrm>
          <a:prstGeom prst="rect">
            <a:avLst/>
          </a:prstGeom>
          <a:noFill/>
          <a:ln>
            <a:noFill/>
          </a:ln>
        </p:spPr>
      </p:pic>
      <p:pic>
        <p:nvPicPr>
          <p:cNvPr id="3" name="Obraz 2">
            <a:extLst>
              <a:ext uri="{FF2B5EF4-FFF2-40B4-BE49-F238E27FC236}">
                <a16:creationId xmlns:a16="http://schemas.microsoft.com/office/drawing/2014/main" id="{3365ED0D-1E0C-4C02-8E2E-C448E1170FE2}"/>
              </a:ext>
            </a:extLst>
          </p:cNvPr>
          <p:cNvPicPr>
            <a:picLocks noChangeAspect="1"/>
          </p:cNvPicPr>
          <p:nvPr/>
        </p:nvPicPr>
        <p:blipFill>
          <a:blip r:embed="rId3"/>
          <a:stretch>
            <a:fillRect/>
          </a:stretch>
        </p:blipFill>
        <p:spPr>
          <a:xfrm>
            <a:off x="8793254" y="3017521"/>
            <a:ext cx="840700" cy="6943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FF2B5EF4-FFF2-40B4-BE49-F238E27FC236}">
                <a16:creationId xmlns:a16="http://schemas.microsoft.com/office/drawing/2014/main" id="{3E78C753-A131-46CC-8FA5-B815461ED933}"/>
              </a:ext>
            </a:extLst>
          </p:cNvPr>
          <p:cNvPicPr>
            <a:picLocks noChangeAspect="1"/>
          </p:cNvPicPr>
          <p:nvPr/>
        </p:nvPicPr>
        <p:blipFill>
          <a:blip r:embed="rId2"/>
          <a:stretch>
            <a:fillRect/>
          </a:stretch>
        </p:blipFill>
        <p:spPr>
          <a:xfrm>
            <a:off x="5058193" y="684143"/>
            <a:ext cx="2550160" cy="4094479"/>
          </a:xfrm>
          <a:prstGeom prst="rect">
            <a:avLst/>
          </a:prstGeom>
        </p:spPr>
      </p:pic>
      <p:sp>
        <p:nvSpPr>
          <p:cNvPr id="4" name="pole tekstowe 3">
            <a:extLst>
              <a:ext uri="{FF2B5EF4-FFF2-40B4-BE49-F238E27FC236}">
                <a16:creationId xmlns:a16="http://schemas.microsoft.com/office/drawing/2014/main" id="{679B9A41-3AFE-4F27-BCFD-C8EBC1433CC0}"/>
              </a:ext>
            </a:extLst>
          </p:cNvPr>
          <p:cNvSpPr txBox="1"/>
          <p:nvPr/>
        </p:nvSpPr>
        <p:spPr>
          <a:xfrm>
            <a:off x="7818225" y="940632"/>
            <a:ext cx="2844800" cy="523220"/>
          </a:xfrm>
          <a:prstGeom prst="rect">
            <a:avLst/>
          </a:prstGeom>
          <a:noFill/>
        </p:spPr>
        <p:txBody>
          <a:bodyPr wrap="square" rtlCol="0">
            <a:spAutoFit/>
          </a:bodyPr>
          <a:lstStyle/>
          <a:p>
            <a:r>
              <a:rPr lang="pl-PL" sz="2800" b="1" dirty="0" err="1"/>
              <a:t>Creativity</a:t>
            </a:r>
            <a:r>
              <a:rPr lang="pl-PL" dirty="0"/>
              <a:t>  </a:t>
            </a:r>
          </a:p>
        </p:txBody>
      </p:sp>
      <p:sp>
        <p:nvSpPr>
          <p:cNvPr id="6" name="Prostokąt 5">
            <a:extLst>
              <a:ext uri="{FF2B5EF4-FFF2-40B4-BE49-F238E27FC236}">
                <a16:creationId xmlns:a16="http://schemas.microsoft.com/office/drawing/2014/main" id="{BD71E8DE-90F3-4AFA-9973-FCB483966EAB}"/>
              </a:ext>
            </a:extLst>
          </p:cNvPr>
          <p:cNvSpPr/>
          <p:nvPr/>
        </p:nvSpPr>
        <p:spPr>
          <a:xfrm>
            <a:off x="494761" y="4424679"/>
            <a:ext cx="4353560" cy="830997"/>
          </a:xfrm>
          <a:prstGeom prst="rect">
            <a:avLst/>
          </a:prstGeom>
        </p:spPr>
        <p:txBody>
          <a:bodyPr wrap="square">
            <a:spAutoFit/>
          </a:bodyPr>
          <a:lstStyle/>
          <a:p>
            <a:r>
              <a:rPr lang="pl-PL" sz="2400" b="1" dirty="0"/>
              <a:t>S</a:t>
            </a:r>
            <a:r>
              <a:rPr lang="en-US" sz="2400" b="1" dirty="0" err="1"/>
              <a:t>ense</a:t>
            </a:r>
            <a:r>
              <a:rPr lang="en-US" sz="2400" b="1" dirty="0"/>
              <a:t> of meaning and purpose</a:t>
            </a:r>
            <a:r>
              <a:rPr lang="pl-PL" sz="2400" b="1" dirty="0"/>
              <a:t>,</a:t>
            </a:r>
          </a:p>
          <a:p>
            <a:pPr algn="ctr"/>
            <a:r>
              <a:rPr lang="en-US" sz="2400" b="1" dirty="0"/>
              <a:t>links with others  </a:t>
            </a:r>
            <a:endParaRPr lang="pl-PL" sz="2400" b="1" dirty="0"/>
          </a:p>
        </p:txBody>
      </p:sp>
      <p:sp>
        <p:nvSpPr>
          <p:cNvPr id="7" name="Prostokąt 6">
            <a:extLst>
              <a:ext uri="{FF2B5EF4-FFF2-40B4-BE49-F238E27FC236}">
                <a16:creationId xmlns:a16="http://schemas.microsoft.com/office/drawing/2014/main" id="{34F8C2E5-0507-4E92-B429-FAA433480C0D}"/>
              </a:ext>
            </a:extLst>
          </p:cNvPr>
          <p:cNvSpPr/>
          <p:nvPr/>
        </p:nvSpPr>
        <p:spPr>
          <a:xfrm>
            <a:off x="345440" y="767078"/>
            <a:ext cx="4080499" cy="1384995"/>
          </a:xfrm>
          <a:prstGeom prst="rect">
            <a:avLst/>
          </a:prstGeom>
        </p:spPr>
        <p:txBody>
          <a:bodyPr wrap="square">
            <a:spAutoFit/>
          </a:bodyPr>
          <a:lstStyle/>
          <a:p>
            <a:pPr algn="ctr"/>
            <a:r>
              <a:rPr lang="pl-PL" sz="2800" b="1" dirty="0"/>
              <a:t>H</a:t>
            </a:r>
            <a:r>
              <a:rPr lang="en-US" sz="2800" b="1" dirty="0" err="1"/>
              <a:t>olistic</a:t>
            </a:r>
            <a:r>
              <a:rPr lang="en-US" sz="2800" b="1" dirty="0"/>
              <a:t> totality</a:t>
            </a:r>
            <a:r>
              <a:rPr lang="pl-PL" sz="2800" b="1" dirty="0"/>
              <a:t>:</a:t>
            </a:r>
          </a:p>
          <a:p>
            <a:pPr algn="ctr"/>
            <a:r>
              <a:rPr lang="en-US" sz="2800" b="1" dirty="0"/>
              <a:t>physical, mental</a:t>
            </a:r>
            <a:r>
              <a:rPr lang="pl-PL" sz="2800" b="1" dirty="0"/>
              <a:t>, </a:t>
            </a:r>
            <a:r>
              <a:rPr lang="en-US" sz="2800" b="1" dirty="0"/>
              <a:t>spiritual spheres </a:t>
            </a:r>
            <a:endParaRPr lang="pl-PL" sz="2800" b="1" dirty="0"/>
          </a:p>
        </p:txBody>
      </p:sp>
      <p:sp>
        <p:nvSpPr>
          <p:cNvPr id="8" name="Prostokąt 7">
            <a:extLst>
              <a:ext uri="{FF2B5EF4-FFF2-40B4-BE49-F238E27FC236}">
                <a16:creationId xmlns:a16="http://schemas.microsoft.com/office/drawing/2014/main" id="{7F5807CB-A387-4D2D-9F85-BC8C0E55A3A6}"/>
              </a:ext>
            </a:extLst>
          </p:cNvPr>
          <p:cNvSpPr/>
          <p:nvPr/>
        </p:nvSpPr>
        <p:spPr>
          <a:xfrm>
            <a:off x="7679478" y="4193846"/>
            <a:ext cx="2658100" cy="461665"/>
          </a:xfrm>
          <a:prstGeom prst="rect">
            <a:avLst/>
          </a:prstGeom>
        </p:spPr>
        <p:txBody>
          <a:bodyPr wrap="none">
            <a:spAutoFit/>
          </a:bodyPr>
          <a:lstStyle/>
          <a:p>
            <a:r>
              <a:rPr lang="pl-PL" sz="2400" b="1" dirty="0" err="1"/>
              <a:t>Sense</a:t>
            </a:r>
            <a:r>
              <a:rPr lang="pl-PL" sz="2400" b="1" dirty="0"/>
              <a:t> of </a:t>
            </a:r>
            <a:r>
              <a:rPr lang="pl-PL" sz="2400" b="1" dirty="0" err="1"/>
              <a:t>belonging</a:t>
            </a:r>
            <a:r>
              <a:rPr lang="pl-PL" sz="2400" dirty="0"/>
              <a:t> </a:t>
            </a:r>
          </a:p>
        </p:txBody>
      </p:sp>
      <p:sp>
        <p:nvSpPr>
          <p:cNvPr id="9" name="Prostokąt 8">
            <a:extLst>
              <a:ext uri="{FF2B5EF4-FFF2-40B4-BE49-F238E27FC236}">
                <a16:creationId xmlns:a16="http://schemas.microsoft.com/office/drawing/2014/main" id="{8642B8E3-04B1-4444-AEE9-F912FA011D6A}"/>
              </a:ext>
            </a:extLst>
          </p:cNvPr>
          <p:cNvSpPr/>
          <p:nvPr/>
        </p:nvSpPr>
        <p:spPr>
          <a:xfrm>
            <a:off x="2385689" y="2765156"/>
            <a:ext cx="1801712" cy="523220"/>
          </a:xfrm>
          <a:prstGeom prst="rect">
            <a:avLst/>
          </a:prstGeom>
        </p:spPr>
        <p:txBody>
          <a:bodyPr wrap="none">
            <a:spAutoFit/>
          </a:bodyPr>
          <a:lstStyle/>
          <a:p>
            <a:r>
              <a:rPr lang="pl-PL" sz="2800" b="1" dirty="0" err="1"/>
              <a:t>Autonomy</a:t>
            </a:r>
            <a:r>
              <a:rPr lang="pl-PL" dirty="0"/>
              <a:t> </a:t>
            </a:r>
          </a:p>
        </p:txBody>
      </p:sp>
      <p:sp>
        <p:nvSpPr>
          <p:cNvPr id="10" name="Prostokąt 9">
            <a:extLst>
              <a:ext uri="{FF2B5EF4-FFF2-40B4-BE49-F238E27FC236}">
                <a16:creationId xmlns:a16="http://schemas.microsoft.com/office/drawing/2014/main" id="{96394C6C-797D-4DFC-858C-41CF1BA20891}"/>
              </a:ext>
            </a:extLst>
          </p:cNvPr>
          <p:cNvSpPr/>
          <p:nvPr/>
        </p:nvSpPr>
        <p:spPr>
          <a:xfrm>
            <a:off x="8570585" y="2513378"/>
            <a:ext cx="3301417" cy="461665"/>
          </a:xfrm>
          <a:prstGeom prst="rect">
            <a:avLst/>
          </a:prstGeom>
        </p:spPr>
        <p:txBody>
          <a:bodyPr wrap="none">
            <a:spAutoFit/>
          </a:bodyPr>
          <a:lstStyle/>
          <a:p>
            <a:r>
              <a:rPr lang="pl-PL" sz="2400" b="1" dirty="0" err="1"/>
              <a:t>Sense</a:t>
            </a:r>
            <a:r>
              <a:rPr lang="pl-PL" sz="2400" b="1" dirty="0"/>
              <a:t> of </a:t>
            </a:r>
            <a:r>
              <a:rPr lang="pl-PL" sz="2400" b="1" dirty="0" err="1"/>
              <a:t>empowerment</a:t>
            </a:r>
            <a:r>
              <a:rPr lang="pl-PL" sz="2400" b="1" dirty="0"/>
              <a:t> </a:t>
            </a:r>
          </a:p>
        </p:txBody>
      </p:sp>
      <p:sp>
        <p:nvSpPr>
          <p:cNvPr id="11" name="pole tekstowe 10">
            <a:extLst>
              <a:ext uri="{FF2B5EF4-FFF2-40B4-BE49-F238E27FC236}">
                <a16:creationId xmlns:a16="http://schemas.microsoft.com/office/drawing/2014/main" id="{EE8F0293-3B58-4DC9-8A36-FC7937ECDD1F}"/>
              </a:ext>
            </a:extLst>
          </p:cNvPr>
          <p:cNvSpPr txBox="1"/>
          <p:nvPr/>
        </p:nvSpPr>
        <p:spPr>
          <a:xfrm>
            <a:off x="4848321" y="5389175"/>
            <a:ext cx="2956560" cy="584775"/>
          </a:xfrm>
          <a:prstGeom prst="rect">
            <a:avLst/>
          </a:prstGeom>
          <a:noFill/>
        </p:spPr>
        <p:txBody>
          <a:bodyPr wrap="square" rtlCol="0">
            <a:spAutoFit/>
          </a:bodyPr>
          <a:lstStyle/>
          <a:p>
            <a:pPr algn="ctr"/>
            <a:r>
              <a:rPr lang="pl-PL" sz="3200" b="1" dirty="0"/>
              <a:t>. . . </a:t>
            </a:r>
          </a:p>
        </p:txBody>
      </p:sp>
      <p:sp>
        <p:nvSpPr>
          <p:cNvPr id="12" name="Prostokąt 11">
            <a:extLst>
              <a:ext uri="{FF2B5EF4-FFF2-40B4-BE49-F238E27FC236}">
                <a16:creationId xmlns:a16="http://schemas.microsoft.com/office/drawing/2014/main" id="{5E6FDFBE-55BD-4DD0-9D6B-3FA91F8054EE}"/>
              </a:ext>
            </a:extLst>
          </p:cNvPr>
          <p:cNvSpPr/>
          <p:nvPr/>
        </p:nvSpPr>
        <p:spPr>
          <a:xfrm>
            <a:off x="5364480" y="5425440"/>
            <a:ext cx="1960880" cy="5078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73240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slows Hierarchy of Needs | American Stroke Association">
            <a:extLst>
              <a:ext uri="{FF2B5EF4-FFF2-40B4-BE49-F238E27FC236}">
                <a16:creationId xmlns:a16="http://schemas.microsoft.com/office/drawing/2014/main" id="{59B8F900-511D-48C3-8A4F-39D143E69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880" y="264160"/>
            <a:ext cx="7620000" cy="5753735"/>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B7BF1131-51F3-4142-AC7A-B27E1B30EEED}"/>
              </a:ext>
            </a:extLst>
          </p:cNvPr>
          <p:cNvSpPr txBox="1"/>
          <p:nvPr/>
        </p:nvSpPr>
        <p:spPr>
          <a:xfrm>
            <a:off x="2092960" y="6356350"/>
            <a:ext cx="8006080" cy="461665"/>
          </a:xfrm>
          <a:prstGeom prst="rect">
            <a:avLst/>
          </a:prstGeom>
          <a:noFill/>
        </p:spPr>
        <p:txBody>
          <a:bodyPr wrap="square" rtlCol="0">
            <a:spAutoFit/>
          </a:bodyPr>
          <a:lstStyle/>
          <a:p>
            <a:pPr algn="ctr"/>
            <a:r>
              <a:rPr lang="pl-PL" sz="2400" b="1" dirty="0"/>
              <a:t>MASLOW’S  HIERARCHY  OF  HUMAN  NEEDS </a:t>
            </a:r>
          </a:p>
        </p:txBody>
      </p:sp>
    </p:spTree>
    <p:extLst>
      <p:ext uri="{BB962C8B-B14F-4D97-AF65-F5344CB8AC3E}">
        <p14:creationId xmlns:p14="http://schemas.microsoft.com/office/powerpoint/2010/main" val="3889059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FF2B5EF4-FFF2-40B4-BE49-F238E27FC236}">
                <a16:creationId xmlns:a16="http://schemas.microsoft.com/office/drawing/2014/main" id="{D5C3419F-4909-41AE-BC7F-7B4FEA7F28E3}"/>
              </a:ext>
            </a:extLst>
          </p:cNvPr>
          <p:cNvPicPr>
            <a:picLocks noChangeAspect="1"/>
          </p:cNvPicPr>
          <p:nvPr/>
        </p:nvPicPr>
        <p:blipFill>
          <a:blip r:embed="rId2"/>
          <a:stretch>
            <a:fillRect/>
          </a:stretch>
        </p:blipFill>
        <p:spPr>
          <a:xfrm>
            <a:off x="2972276" y="746442"/>
            <a:ext cx="6247447" cy="5137776"/>
          </a:xfrm>
          <a:prstGeom prst="rect">
            <a:avLst/>
          </a:prstGeom>
        </p:spPr>
      </p:pic>
    </p:spTree>
    <p:extLst>
      <p:ext uri="{BB962C8B-B14F-4D97-AF65-F5344CB8AC3E}">
        <p14:creationId xmlns:p14="http://schemas.microsoft.com/office/powerpoint/2010/main" val="4071194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wal 1">
            <a:extLst>
              <a:ext uri="{FF2B5EF4-FFF2-40B4-BE49-F238E27FC236}">
                <a16:creationId xmlns:a16="http://schemas.microsoft.com/office/drawing/2014/main" id="{5DBA1AE7-CA96-41FB-8800-384AEE8CEEA1}"/>
              </a:ext>
            </a:extLst>
          </p:cNvPr>
          <p:cNvSpPr/>
          <p:nvPr/>
        </p:nvSpPr>
        <p:spPr>
          <a:xfrm>
            <a:off x="4908550" y="476250"/>
            <a:ext cx="2374900" cy="172878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b="1" dirty="0">
                <a:solidFill>
                  <a:schemeClr val="tx1"/>
                </a:solidFill>
                <a:latin typeface="Tw Cen MT" panose="020B0602020104020603"/>
              </a:rPr>
              <a:t>BODY PROBLEMS </a:t>
            </a:r>
          </a:p>
        </p:txBody>
      </p:sp>
      <p:sp>
        <p:nvSpPr>
          <p:cNvPr id="6" name="Owal 5">
            <a:extLst>
              <a:ext uri="{FF2B5EF4-FFF2-40B4-BE49-F238E27FC236}">
                <a16:creationId xmlns:a16="http://schemas.microsoft.com/office/drawing/2014/main" id="{487447FB-1BBF-4C40-81F7-3D2ABA202FB7}"/>
              </a:ext>
            </a:extLst>
          </p:cNvPr>
          <p:cNvSpPr/>
          <p:nvPr/>
        </p:nvSpPr>
        <p:spPr>
          <a:xfrm>
            <a:off x="7283450" y="3260725"/>
            <a:ext cx="2376488" cy="17287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b="1" dirty="0">
                <a:solidFill>
                  <a:schemeClr val="tx1"/>
                </a:solidFill>
                <a:latin typeface="Tw Cen MT" panose="020B0602020104020603"/>
              </a:rPr>
              <a:t>MENTAL  PROBLEMS </a:t>
            </a:r>
          </a:p>
        </p:txBody>
      </p:sp>
      <p:sp>
        <p:nvSpPr>
          <p:cNvPr id="7" name="Owal 6">
            <a:extLst>
              <a:ext uri="{FF2B5EF4-FFF2-40B4-BE49-F238E27FC236}">
                <a16:creationId xmlns:a16="http://schemas.microsoft.com/office/drawing/2014/main" id="{476A8AB2-4C98-495D-87B3-B0A63143AE02}"/>
              </a:ext>
            </a:extLst>
          </p:cNvPr>
          <p:cNvSpPr/>
          <p:nvPr/>
        </p:nvSpPr>
        <p:spPr>
          <a:xfrm>
            <a:off x="2359344" y="3235008"/>
            <a:ext cx="2376487" cy="172720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b="1" dirty="0">
                <a:solidFill>
                  <a:schemeClr val="tx1"/>
                </a:solidFill>
                <a:latin typeface="Tw Cen MT" panose="020B0602020104020603"/>
              </a:rPr>
              <a:t>SOUL  PROBLEMS </a:t>
            </a:r>
          </a:p>
        </p:txBody>
      </p:sp>
      <p:cxnSp>
        <p:nvCxnSpPr>
          <p:cNvPr id="9" name="Łącznik prosty ze strzałką 8">
            <a:extLst>
              <a:ext uri="{FF2B5EF4-FFF2-40B4-BE49-F238E27FC236}">
                <a16:creationId xmlns:a16="http://schemas.microsoft.com/office/drawing/2014/main" id="{25D05251-115E-461A-9460-2C1A4E072227}"/>
              </a:ext>
            </a:extLst>
          </p:cNvPr>
          <p:cNvCxnSpPr/>
          <p:nvPr/>
        </p:nvCxnSpPr>
        <p:spPr>
          <a:xfrm flipV="1">
            <a:off x="4043364" y="2168526"/>
            <a:ext cx="1081087" cy="936625"/>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Łącznik prosty ze strzałką 9">
            <a:extLst>
              <a:ext uri="{FF2B5EF4-FFF2-40B4-BE49-F238E27FC236}">
                <a16:creationId xmlns:a16="http://schemas.microsoft.com/office/drawing/2014/main" id="{8A8CFE7A-2F0B-4D6E-BDD7-C78CEE758940}"/>
              </a:ext>
            </a:extLst>
          </p:cNvPr>
          <p:cNvCxnSpPr>
            <a:cxnSpLocks/>
          </p:cNvCxnSpPr>
          <p:nvPr/>
        </p:nvCxnSpPr>
        <p:spPr>
          <a:xfrm>
            <a:off x="5124450" y="4221163"/>
            <a:ext cx="2051050" cy="0"/>
          </a:xfrm>
          <a:prstGeom prst="straightConnector1">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Łącznik prosty ze strzałką 11">
            <a:extLst>
              <a:ext uri="{FF2B5EF4-FFF2-40B4-BE49-F238E27FC236}">
                <a16:creationId xmlns:a16="http://schemas.microsoft.com/office/drawing/2014/main" id="{37FB2357-D7A4-46E2-A792-14B452631806}"/>
              </a:ext>
            </a:extLst>
          </p:cNvPr>
          <p:cNvCxnSpPr>
            <a:cxnSpLocks/>
          </p:cNvCxnSpPr>
          <p:nvPr/>
        </p:nvCxnSpPr>
        <p:spPr>
          <a:xfrm>
            <a:off x="7067550" y="2168526"/>
            <a:ext cx="1189038" cy="936625"/>
          </a:xfrm>
          <a:prstGeom prst="straightConnector1">
            <a:avLst/>
          </a:prstGeom>
          <a:ln w="349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awidłowa postawa">
            <a:extLst>
              <a:ext uri="{FF2B5EF4-FFF2-40B4-BE49-F238E27FC236}">
                <a16:creationId xmlns:a16="http://schemas.microsoft.com/office/drawing/2014/main" id="{DB7256B2-447A-471C-B2EF-57352F969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2854" y="203199"/>
            <a:ext cx="7111287" cy="5998451"/>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a:extLst>
              <a:ext uri="{FF2B5EF4-FFF2-40B4-BE49-F238E27FC236}">
                <a16:creationId xmlns:a16="http://schemas.microsoft.com/office/drawing/2014/main" id="{4A354B8C-2D42-401A-BA7E-96E2DD7F89B6}"/>
              </a:ext>
            </a:extLst>
          </p:cNvPr>
          <p:cNvSpPr txBox="1"/>
          <p:nvPr/>
        </p:nvSpPr>
        <p:spPr>
          <a:xfrm>
            <a:off x="202418" y="6431280"/>
            <a:ext cx="5466080" cy="369332"/>
          </a:xfrm>
          <a:prstGeom prst="rect">
            <a:avLst/>
          </a:prstGeom>
          <a:noFill/>
        </p:spPr>
        <p:txBody>
          <a:bodyPr wrap="square" rtlCol="0">
            <a:spAutoFit/>
          </a:bodyPr>
          <a:lstStyle/>
          <a:p>
            <a:r>
              <a:rPr lang="pl-PL" dirty="0"/>
              <a:t>Source: </a:t>
            </a:r>
            <a:r>
              <a:rPr lang="en-US" i="1" dirty="0"/>
              <a:t>Kelly </a:t>
            </a:r>
            <a:r>
              <a:rPr lang="en-US" i="1" dirty="0" err="1"/>
              <a:t>Starret</a:t>
            </a:r>
            <a:r>
              <a:rPr lang="en-US" i="1" dirty="0"/>
              <a:t>, Standing up to the sitting world</a:t>
            </a:r>
            <a:endParaRPr lang="pl-PL" dirty="0"/>
          </a:p>
        </p:txBody>
      </p:sp>
    </p:spTree>
    <p:extLst>
      <p:ext uri="{BB962C8B-B14F-4D97-AF65-F5344CB8AC3E}">
        <p14:creationId xmlns:p14="http://schemas.microsoft.com/office/powerpoint/2010/main" val="192267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B78C40F-7711-4330-887A-A47A063EF4A1}"/>
              </a:ext>
            </a:extLst>
          </p:cNvPr>
          <p:cNvSpPr txBox="1"/>
          <p:nvPr/>
        </p:nvSpPr>
        <p:spPr>
          <a:xfrm>
            <a:off x="152400" y="487680"/>
            <a:ext cx="11653520" cy="1200329"/>
          </a:xfrm>
          <a:prstGeom prst="rect">
            <a:avLst/>
          </a:prstGeom>
          <a:noFill/>
        </p:spPr>
        <p:txBody>
          <a:bodyPr wrap="square" rtlCol="0">
            <a:spAutoFit/>
          </a:bodyPr>
          <a:lstStyle/>
          <a:p>
            <a:pPr algn="ctr"/>
            <a:r>
              <a:rPr lang="en-US" sz="3600" dirty="0"/>
              <a:t>Use of electronic information and communication technologies</a:t>
            </a:r>
            <a:endParaRPr lang="pl-PL" sz="3600" dirty="0"/>
          </a:p>
        </p:txBody>
      </p:sp>
      <p:sp>
        <p:nvSpPr>
          <p:cNvPr id="3" name="pole tekstowe 2">
            <a:extLst>
              <a:ext uri="{FF2B5EF4-FFF2-40B4-BE49-F238E27FC236}">
                <a16:creationId xmlns:a16="http://schemas.microsoft.com/office/drawing/2014/main" id="{9122357C-0CC2-48F5-B0BD-2F916211167C}"/>
              </a:ext>
            </a:extLst>
          </p:cNvPr>
          <p:cNvSpPr txBox="1"/>
          <p:nvPr/>
        </p:nvSpPr>
        <p:spPr>
          <a:xfrm>
            <a:off x="264160" y="1946364"/>
            <a:ext cx="8666480"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t>time pressure</a:t>
            </a:r>
            <a:endParaRPr lang="pl-PL" sz="2800" dirty="0"/>
          </a:p>
          <a:p>
            <a:pPr marL="457200" indent="-457200">
              <a:buFont typeface="Arial" panose="020B0604020202020204" pitchFamily="34" charset="0"/>
              <a:buChar char="•"/>
            </a:pPr>
            <a:r>
              <a:rPr lang="en-US" sz="2800" dirty="0"/>
              <a:t>multitasking </a:t>
            </a:r>
            <a:endParaRPr lang="pl-PL" sz="2800" dirty="0"/>
          </a:p>
          <a:p>
            <a:pPr marL="457200" indent="-457200">
              <a:buFont typeface="Arial" panose="020B0604020202020204" pitchFamily="34" charset="0"/>
              <a:buChar char="•"/>
            </a:pPr>
            <a:r>
              <a:rPr lang="en-US" sz="2800" dirty="0"/>
              <a:t>unclear breaks at work </a:t>
            </a:r>
            <a:endParaRPr lang="pl-PL" sz="2800" dirty="0"/>
          </a:p>
          <a:p>
            <a:pPr marL="457200" indent="-457200">
              <a:buFont typeface="Arial" panose="020B0604020202020204" pitchFamily="34" charset="0"/>
              <a:buChar char="•"/>
            </a:pPr>
            <a:r>
              <a:rPr lang="en-US" sz="2800" dirty="0"/>
              <a:t>lack of boundaries between work and private life</a:t>
            </a:r>
            <a:endParaRPr lang="pl-PL" sz="2800" dirty="0"/>
          </a:p>
        </p:txBody>
      </p:sp>
      <p:sp>
        <p:nvSpPr>
          <p:cNvPr id="4" name="Strzałka: w prawo 3">
            <a:extLst>
              <a:ext uri="{FF2B5EF4-FFF2-40B4-BE49-F238E27FC236}">
                <a16:creationId xmlns:a16="http://schemas.microsoft.com/office/drawing/2014/main" id="{488C63FB-B8BA-4038-AF33-23458672E100}"/>
              </a:ext>
            </a:extLst>
          </p:cNvPr>
          <p:cNvSpPr/>
          <p:nvPr/>
        </p:nvSpPr>
        <p:spPr>
          <a:xfrm rot="2430394">
            <a:off x="3718559" y="4127499"/>
            <a:ext cx="1402080" cy="751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5F073AFE-F59C-4A97-A3FB-17CE44C66799}"/>
              </a:ext>
            </a:extLst>
          </p:cNvPr>
          <p:cNvSpPr txBox="1"/>
          <p:nvPr/>
        </p:nvSpPr>
        <p:spPr>
          <a:xfrm>
            <a:off x="5547358" y="4456033"/>
            <a:ext cx="6441440" cy="1754326"/>
          </a:xfrm>
          <a:prstGeom prst="rect">
            <a:avLst/>
          </a:prstGeom>
          <a:noFill/>
        </p:spPr>
        <p:txBody>
          <a:bodyPr wrap="square" rtlCol="0">
            <a:spAutoFit/>
          </a:bodyPr>
          <a:lstStyle/>
          <a:p>
            <a:r>
              <a:rPr lang="en-US" sz="3600" b="1" dirty="0"/>
              <a:t>techno-stress, job burnout, stress, frustration and poorer health</a:t>
            </a:r>
            <a:r>
              <a:rPr lang="pl-PL" sz="3600" b="1" dirty="0"/>
              <a:t>,</a:t>
            </a:r>
            <a:r>
              <a:rPr lang="en-US" sz="3600" b="1" dirty="0"/>
              <a:t> anxiety</a:t>
            </a:r>
            <a:endParaRPr lang="pl-PL" sz="3600" b="1" dirty="0"/>
          </a:p>
        </p:txBody>
      </p:sp>
    </p:spTree>
    <p:extLst>
      <p:ext uri="{BB962C8B-B14F-4D97-AF65-F5344CB8AC3E}">
        <p14:creationId xmlns:p14="http://schemas.microsoft.com/office/powerpoint/2010/main" val="376614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FCA3B2F1-C9C0-46F4-8354-A80B974D14E3}"/>
              </a:ext>
            </a:extLst>
          </p:cNvPr>
          <p:cNvSpPr txBox="1"/>
          <p:nvPr/>
        </p:nvSpPr>
        <p:spPr>
          <a:xfrm>
            <a:off x="2032000" y="548640"/>
            <a:ext cx="8056880" cy="523220"/>
          </a:xfrm>
          <a:prstGeom prst="rect">
            <a:avLst/>
          </a:prstGeom>
          <a:noFill/>
        </p:spPr>
        <p:txBody>
          <a:bodyPr wrap="square" rtlCol="0">
            <a:spAutoFit/>
          </a:bodyPr>
          <a:lstStyle/>
          <a:p>
            <a:pPr algn="ctr"/>
            <a:r>
              <a:rPr lang="pl-PL" sz="2800" b="1" dirty="0"/>
              <a:t>MULTITASKING</a:t>
            </a:r>
          </a:p>
        </p:txBody>
      </p:sp>
      <p:sp>
        <p:nvSpPr>
          <p:cNvPr id="3" name="pole tekstowe 2">
            <a:extLst>
              <a:ext uri="{FF2B5EF4-FFF2-40B4-BE49-F238E27FC236}">
                <a16:creationId xmlns:a16="http://schemas.microsoft.com/office/drawing/2014/main" id="{3AB9CDA3-791D-48A8-9EE9-84A347E29F2A}"/>
              </a:ext>
            </a:extLst>
          </p:cNvPr>
          <p:cNvSpPr txBox="1"/>
          <p:nvPr/>
        </p:nvSpPr>
        <p:spPr>
          <a:xfrm>
            <a:off x="558800" y="1905506"/>
            <a:ext cx="4907916" cy="3046988"/>
          </a:xfrm>
          <a:prstGeom prst="rect">
            <a:avLst/>
          </a:prstGeom>
          <a:noFill/>
        </p:spPr>
        <p:txBody>
          <a:bodyPr wrap="square" rtlCol="0">
            <a:spAutoFit/>
          </a:bodyPr>
          <a:lstStyle/>
          <a:p>
            <a:pPr algn="ctr"/>
            <a:r>
              <a:rPr lang="en-US" sz="2400" dirty="0"/>
              <a:t>Research shows that multitasking is an illusion. The IQ of people who are distracted by incoming emails and ringing phones drops by 10 points. What are the effects of this? The same as those caused by a sleepless night. And twice as serious as those caused by smoking marijuana....</a:t>
            </a:r>
            <a:r>
              <a:rPr lang="pl-PL" sz="2400" dirty="0"/>
              <a:t>*</a:t>
            </a:r>
          </a:p>
        </p:txBody>
      </p:sp>
      <p:sp>
        <p:nvSpPr>
          <p:cNvPr id="4" name="pole tekstowe 3">
            <a:extLst>
              <a:ext uri="{FF2B5EF4-FFF2-40B4-BE49-F238E27FC236}">
                <a16:creationId xmlns:a16="http://schemas.microsoft.com/office/drawing/2014/main" id="{A1C62443-8909-4B4B-8CA8-92668908AD20}"/>
              </a:ext>
            </a:extLst>
          </p:cNvPr>
          <p:cNvSpPr txBox="1"/>
          <p:nvPr/>
        </p:nvSpPr>
        <p:spPr>
          <a:xfrm>
            <a:off x="335280" y="6488668"/>
            <a:ext cx="4399280" cy="369332"/>
          </a:xfrm>
          <a:prstGeom prst="rect">
            <a:avLst/>
          </a:prstGeom>
          <a:noFill/>
        </p:spPr>
        <p:txBody>
          <a:bodyPr wrap="square" rtlCol="0">
            <a:spAutoFit/>
          </a:bodyPr>
          <a:lstStyle/>
          <a:p>
            <a:r>
              <a:rPr lang="pl-PL" dirty="0"/>
              <a:t>*https://zwierciadlo.pl/; Ewa </a:t>
            </a:r>
            <a:r>
              <a:rPr lang="pl-PL" dirty="0" err="1"/>
              <a:t>Mażul</a:t>
            </a:r>
            <a:endParaRPr lang="pl-PL" dirty="0"/>
          </a:p>
        </p:txBody>
      </p:sp>
      <p:pic>
        <p:nvPicPr>
          <p:cNvPr id="1026" name="Picture 2" descr="Wielozadaniowość, Efektywność">
            <a:extLst>
              <a:ext uri="{FF2B5EF4-FFF2-40B4-BE49-F238E27FC236}">
                <a16:creationId xmlns:a16="http://schemas.microsoft.com/office/drawing/2014/main" id="{71811663-0E32-4E3B-9CB4-6C1E15BEE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6412" y="1809750"/>
            <a:ext cx="425767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087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A3B4F8F8-569D-4695-ABAD-480EFFA8134D}"/>
              </a:ext>
            </a:extLst>
          </p:cNvPr>
          <p:cNvSpPr/>
          <p:nvPr/>
        </p:nvSpPr>
        <p:spPr>
          <a:xfrm>
            <a:off x="2092090" y="355456"/>
            <a:ext cx="8038034" cy="707886"/>
          </a:xfrm>
          <a:prstGeom prst="rect">
            <a:avLst/>
          </a:prstGeom>
        </p:spPr>
        <p:txBody>
          <a:bodyPr wrap="none">
            <a:spAutoFit/>
          </a:bodyPr>
          <a:lstStyle/>
          <a:p>
            <a:pPr algn="ctr"/>
            <a:r>
              <a:rPr lang="pl-PL" sz="3600" b="1" dirty="0"/>
              <a:t>T</a:t>
            </a:r>
            <a:r>
              <a:rPr lang="en-US" sz="3600" b="1" dirty="0"/>
              <a:t>he pupil </a:t>
            </a:r>
            <a:r>
              <a:rPr lang="pl-PL" sz="3600" b="1" dirty="0"/>
              <a:t>(student) </a:t>
            </a:r>
            <a:r>
              <a:rPr lang="en-US" sz="3600" b="1" dirty="0"/>
              <a:t>as a future employ</a:t>
            </a:r>
            <a:r>
              <a:rPr lang="en-US" sz="4000" b="1" dirty="0"/>
              <a:t>ee</a:t>
            </a:r>
            <a:endParaRPr lang="pl-PL" sz="4000" b="1" dirty="0"/>
          </a:p>
        </p:txBody>
      </p:sp>
      <p:pic>
        <p:nvPicPr>
          <p:cNvPr id="3" name="Obraz 2">
            <a:extLst>
              <a:ext uri="{FF2B5EF4-FFF2-40B4-BE49-F238E27FC236}">
                <a16:creationId xmlns:a16="http://schemas.microsoft.com/office/drawing/2014/main" id="{00454949-CB30-483F-8D14-2BEF36067E16}"/>
              </a:ext>
            </a:extLst>
          </p:cNvPr>
          <p:cNvPicPr>
            <a:picLocks noChangeAspect="1"/>
          </p:cNvPicPr>
          <p:nvPr/>
        </p:nvPicPr>
        <p:blipFill>
          <a:blip r:embed="rId2"/>
          <a:stretch>
            <a:fillRect/>
          </a:stretch>
        </p:blipFill>
        <p:spPr>
          <a:xfrm>
            <a:off x="374533" y="1606667"/>
            <a:ext cx="2826068" cy="2000475"/>
          </a:xfrm>
          <a:prstGeom prst="rect">
            <a:avLst/>
          </a:prstGeom>
        </p:spPr>
      </p:pic>
      <p:pic>
        <p:nvPicPr>
          <p:cNvPr id="3074" name="Picture 2" descr="5 Easy Ways To Teach Your Kids To Draw">
            <a:extLst>
              <a:ext uri="{FF2B5EF4-FFF2-40B4-BE49-F238E27FC236}">
                <a16:creationId xmlns:a16="http://schemas.microsoft.com/office/drawing/2014/main" id="{9D45A2F5-6A4E-487C-A2B8-80ECBD5C3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7279" y="1606667"/>
            <a:ext cx="2458721" cy="1911405"/>
          </a:xfrm>
          <a:prstGeom prst="rect">
            <a:avLst/>
          </a:prstGeom>
          <a:noFill/>
          <a:extLst>
            <a:ext uri="{909E8E84-426E-40DD-AFC4-6F175D3DCCD1}">
              <a14:hiddenFill xmlns:a14="http://schemas.microsoft.com/office/drawing/2010/main">
                <a:solidFill>
                  <a:srgbClr val="FFFFFF"/>
                </a:solidFill>
              </a14:hiddenFill>
            </a:ext>
          </a:extLst>
        </p:spPr>
      </p:pic>
      <p:pic>
        <p:nvPicPr>
          <p:cNvPr id="4" name="Obraz 3">
            <a:extLst>
              <a:ext uri="{FF2B5EF4-FFF2-40B4-BE49-F238E27FC236}">
                <a16:creationId xmlns:a16="http://schemas.microsoft.com/office/drawing/2014/main" id="{C988F911-76C5-4772-BAC6-2949F7600CAA}"/>
              </a:ext>
            </a:extLst>
          </p:cNvPr>
          <p:cNvPicPr>
            <a:picLocks noChangeAspect="1"/>
          </p:cNvPicPr>
          <p:nvPr/>
        </p:nvPicPr>
        <p:blipFill>
          <a:blip r:embed="rId4"/>
          <a:stretch>
            <a:fillRect/>
          </a:stretch>
        </p:blipFill>
        <p:spPr>
          <a:xfrm>
            <a:off x="1187300" y="3896836"/>
            <a:ext cx="2971800" cy="1866527"/>
          </a:xfrm>
          <a:prstGeom prst="rect">
            <a:avLst/>
          </a:prstGeom>
        </p:spPr>
      </p:pic>
      <p:pic>
        <p:nvPicPr>
          <p:cNvPr id="5" name="Obraz 4">
            <a:extLst>
              <a:ext uri="{FF2B5EF4-FFF2-40B4-BE49-F238E27FC236}">
                <a16:creationId xmlns:a16="http://schemas.microsoft.com/office/drawing/2014/main" id="{4E48B951-D662-45E7-834D-9174D5A6905F}"/>
              </a:ext>
            </a:extLst>
          </p:cNvPr>
          <p:cNvPicPr>
            <a:picLocks noChangeAspect="1"/>
          </p:cNvPicPr>
          <p:nvPr/>
        </p:nvPicPr>
        <p:blipFill>
          <a:blip r:embed="rId5"/>
          <a:stretch>
            <a:fillRect/>
          </a:stretch>
        </p:blipFill>
        <p:spPr>
          <a:xfrm>
            <a:off x="4625207" y="4149610"/>
            <a:ext cx="2971801" cy="1777360"/>
          </a:xfrm>
          <a:prstGeom prst="rect">
            <a:avLst/>
          </a:prstGeom>
        </p:spPr>
      </p:pic>
      <p:pic>
        <p:nvPicPr>
          <p:cNvPr id="6" name="Obraz 5">
            <a:extLst>
              <a:ext uri="{FF2B5EF4-FFF2-40B4-BE49-F238E27FC236}">
                <a16:creationId xmlns:a16="http://schemas.microsoft.com/office/drawing/2014/main" id="{0002DCE7-7B24-4DEF-86E8-2A90DE4061BA}"/>
              </a:ext>
            </a:extLst>
          </p:cNvPr>
          <p:cNvPicPr>
            <a:picLocks noChangeAspect="1"/>
          </p:cNvPicPr>
          <p:nvPr/>
        </p:nvPicPr>
        <p:blipFill>
          <a:blip r:embed="rId6"/>
          <a:stretch>
            <a:fillRect/>
          </a:stretch>
        </p:blipFill>
        <p:spPr>
          <a:xfrm>
            <a:off x="6629658" y="1583817"/>
            <a:ext cx="2612833" cy="1957103"/>
          </a:xfrm>
          <a:prstGeom prst="rect">
            <a:avLst/>
          </a:prstGeom>
        </p:spPr>
      </p:pic>
      <p:pic>
        <p:nvPicPr>
          <p:cNvPr id="7" name="Obraz 6">
            <a:extLst>
              <a:ext uri="{FF2B5EF4-FFF2-40B4-BE49-F238E27FC236}">
                <a16:creationId xmlns:a16="http://schemas.microsoft.com/office/drawing/2014/main" id="{7FB11DE1-E575-4667-9514-1BF0940A0EE0}"/>
              </a:ext>
            </a:extLst>
          </p:cNvPr>
          <p:cNvPicPr>
            <a:picLocks noChangeAspect="1"/>
          </p:cNvPicPr>
          <p:nvPr/>
        </p:nvPicPr>
        <p:blipFill>
          <a:blip r:embed="rId7"/>
          <a:stretch>
            <a:fillRect/>
          </a:stretch>
        </p:blipFill>
        <p:spPr>
          <a:xfrm>
            <a:off x="8145791" y="4013542"/>
            <a:ext cx="2758531" cy="1842308"/>
          </a:xfrm>
          <a:prstGeom prst="rect">
            <a:avLst/>
          </a:prstGeom>
        </p:spPr>
      </p:pic>
      <p:pic>
        <p:nvPicPr>
          <p:cNvPr id="8" name="Obraz 7">
            <a:extLst>
              <a:ext uri="{FF2B5EF4-FFF2-40B4-BE49-F238E27FC236}">
                <a16:creationId xmlns:a16="http://schemas.microsoft.com/office/drawing/2014/main" id="{875DB43D-C9B6-43B2-9A2E-B6FD738E7916}"/>
              </a:ext>
            </a:extLst>
          </p:cNvPr>
          <p:cNvPicPr>
            <a:picLocks noChangeAspect="1"/>
          </p:cNvPicPr>
          <p:nvPr/>
        </p:nvPicPr>
        <p:blipFill>
          <a:blip r:embed="rId8"/>
          <a:stretch>
            <a:fillRect/>
          </a:stretch>
        </p:blipFill>
        <p:spPr>
          <a:xfrm>
            <a:off x="9525056" y="1606667"/>
            <a:ext cx="2532750" cy="1911405"/>
          </a:xfrm>
          <a:prstGeom prst="rect">
            <a:avLst/>
          </a:prstGeom>
        </p:spPr>
      </p:pic>
    </p:spTree>
    <p:extLst>
      <p:ext uri="{BB962C8B-B14F-4D97-AF65-F5344CB8AC3E}">
        <p14:creationId xmlns:p14="http://schemas.microsoft.com/office/powerpoint/2010/main" val="2264469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FF2B5EF4-FFF2-40B4-BE49-F238E27FC236}">
                <a16:creationId xmlns:a16="http://schemas.microsoft.com/office/drawing/2014/main" id="{FAACD709-AE64-4552-B873-0E1A9D080754}"/>
              </a:ext>
            </a:extLst>
          </p:cNvPr>
          <p:cNvPicPr>
            <a:picLocks noChangeAspect="1"/>
          </p:cNvPicPr>
          <p:nvPr/>
        </p:nvPicPr>
        <p:blipFill>
          <a:blip r:embed="rId2"/>
          <a:stretch>
            <a:fillRect/>
          </a:stretch>
        </p:blipFill>
        <p:spPr>
          <a:xfrm>
            <a:off x="1925880" y="510061"/>
            <a:ext cx="3735667" cy="2610801"/>
          </a:xfrm>
          <a:prstGeom prst="rect">
            <a:avLst/>
          </a:prstGeom>
        </p:spPr>
      </p:pic>
      <p:pic>
        <p:nvPicPr>
          <p:cNvPr id="3" name="Obraz 2">
            <a:extLst>
              <a:ext uri="{FF2B5EF4-FFF2-40B4-BE49-F238E27FC236}">
                <a16:creationId xmlns:a16="http://schemas.microsoft.com/office/drawing/2014/main" id="{874F9523-BEA0-4F34-BDD4-D1B5D39FF9A4}"/>
              </a:ext>
            </a:extLst>
          </p:cNvPr>
          <p:cNvPicPr>
            <a:picLocks noChangeAspect="1"/>
          </p:cNvPicPr>
          <p:nvPr/>
        </p:nvPicPr>
        <p:blipFill>
          <a:blip r:embed="rId3"/>
          <a:stretch>
            <a:fillRect/>
          </a:stretch>
        </p:blipFill>
        <p:spPr>
          <a:xfrm>
            <a:off x="6096000" y="562607"/>
            <a:ext cx="3525520" cy="2505711"/>
          </a:xfrm>
          <a:prstGeom prst="rect">
            <a:avLst/>
          </a:prstGeom>
        </p:spPr>
      </p:pic>
      <p:pic>
        <p:nvPicPr>
          <p:cNvPr id="4" name="Obraz 3">
            <a:extLst>
              <a:ext uri="{FF2B5EF4-FFF2-40B4-BE49-F238E27FC236}">
                <a16:creationId xmlns:a16="http://schemas.microsoft.com/office/drawing/2014/main" id="{A7BB06AF-E9FF-40AE-B6AD-75591FA1F88B}"/>
              </a:ext>
            </a:extLst>
          </p:cNvPr>
          <p:cNvPicPr>
            <a:picLocks noChangeAspect="1"/>
          </p:cNvPicPr>
          <p:nvPr/>
        </p:nvPicPr>
        <p:blipFill>
          <a:blip r:embed="rId4"/>
          <a:stretch>
            <a:fillRect/>
          </a:stretch>
        </p:blipFill>
        <p:spPr>
          <a:xfrm>
            <a:off x="3637596" y="3347720"/>
            <a:ext cx="4429125" cy="2657475"/>
          </a:xfrm>
          <a:prstGeom prst="rect">
            <a:avLst/>
          </a:prstGeom>
        </p:spPr>
      </p:pic>
      <p:sp>
        <p:nvSpPr>
          <p:cNvPr id="7" name="Strzałka: w prawo 6">
            <a:extLst>
              <a:ext uri="{FF2B5EF4-FFF2-40B4-BE49-F238E27FC236}">
                <a16:creationId xmlns:a16="http://schemas.microsoft.com/office/drawing/2014/main" id="{1DD4A1EB-694C-40A9-9F0C-AD003C362B8A}"/>
              </a:ext>
            </a:extLst>
          </p:cNvPr>
          <p:cNvSpPr/>
          <p:nvPr/>
        </p:nvSpPr>
        <p:spPr>
          <a:xfrm rot="8630260">
            <a:off x="8439324" y="4560612"/>
            <a:ext cx="1427922" cy="597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fika 8" descr="Smutna twarz bez wypełnienia">
            <a:extLst>
              <a:ext uri="{FF2B5EF4-FFF2-40B4-BE49-F238E27FC236}">
                <a16:creationId xmlns:a16="http://schemas.microsoft.com/office/drawing/2014/main" id="{A921058B-E511-4FBA-B0F0-7420F8B09F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06000" y="3556700"/>
            <a:ext cx="914400" cy="914400"/>
          </a:xfrm>
          <a:prstGeom prst="rect">
            <a:avLst/>
          </a:prstGeom>
        </p:spPr>
      </p:pic>
    </p:spTree>
    <p:extLst>
      <p:ext uri="{BB962C8B-B14F-4D97-AF65-F5344CB8AC3E}">
        <p14:creationId xmlns:p14="http://schemas.microsoft.com/office/powerpoint/2010/main" val="196476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28EB943D-5FC5-40E7-AECA-280971689876}"/>
              </a:ext>
            </a:extLst>
          </p:cNvPr>
          <p:cNvSpPr txBox="1"/>
          <p:nvPr/>
        </p:nvSpPr>
        <p:spPr>
          <a:xfrm>
            <a:off x="899160" y="1369529"/>
            <a:ext cx="10535920" cy="446705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t>I remained constantly available to receive calls and notifications  - 63 %</a:t>
            </a:r>
          </a:p>
          <a:p>
            <a:pPr marL="342900" indent="-342900">
              <a:lnSpc>
                <a:spcPct val="150000"/>
              </a:lnSpc>
              <a:buFont typeface="Arial" panose="020B0604020202020204" pitchFamily="34" charset="0"/>
              <a:buChar char="•"/>
            </a:pPr>
            <a:r>
              <a:rPr lang="en-US" sz="2400" dirty="0"/>
              <a:t>I was sick of sitting at the computer/smartphone -  57 % </a:t>
            </a:r>
          </a:p>
          <a:p>
            <a:pPr marL="342900" indent="-342900">
              <a:lnSpc>
                <a:spcPct val="150000"/>
              </a:lnSpc>
              <a:buFont typeface="Arial" panose="020B0604020202020204" pitchFamily="34" charset="0"/>
              <a:buChar char="•"/>
            </a:pPr>
            <a:r>
              <a:rPr lang="en-US" sz="2400" dirty="0"/>
              <a:t>I felt overloaded with information  - 51 %</a:t>
            </a:r>
          </a:p>
          <a:p>
            <a:pPr marL="342900" indent="-342900">
              <a:lnSpc>
                <a:spcPct val="150000"/>
              </a:lnSpc>
              <a:buFont typeface="Arial" panose="020B0604020202020204" pitchFamily="34" charset="0"/>
              <a:buChar char="•"/>
            </a:pPr>
            <a:r>
              <a:rPr lang="en-US" sz="2400" dirty="0"/>
              <a:t>I felt irritated because of constant use of the internet, computer or smartphone – 35 %</a:t>
            </a:r>
          </a:p>
          <a:p>
            <a:pPr marL="342900" indent="-342900">
              <a:lnSpc>
                <a:spcPct val="150000"/>
              </a:lnSpc>
              <a:buFont typeface="Arial" panose="020B0604020202020204" pitchFamily="34" charset="0"/>
              <a:buChar char="•"/>
            </a:pPr>
            <a:r>
              <a:rPr lang="en-US" sz="2400" dirty="0"/>
              <a:t>I used screen tools just before going to bed  - 67 %</a:t>
            </a:r>
          </a:p>
          <a:p>
            <a:pPr marL="342900" indent="-342900">
              <a:lnSpc>
                <a:spcPct val="150000"/>
              </a:lnSpc>
              <a:buFont typeface="Arial" panose="020B0604020202020204" pitchFamily="34" charset="0"/>
              <a:buChar char="•"/>
            </a:pPr>
            <a:r>
              <a:rPr lang="en-US" sz="2400" dirty="0"/>
              <a:t>I wanted to be unavailable online to anyone – 34 %</a:t>
            </a:r>
          </a:p>
          <a:p>
            <a:pPr marL="342900" indent="-342900">
              <a:lnSpc>
                <a:spcPct val="150000"/>
              </a:lnSpc>
              <a:buFont typeface="Arial" panose="020B0604020202020204" pitchFamily="34" charset="0"/>
              <a:buChar char="•"/>
            </a:pPr>
            <a:r>
              <a:rPr lang="en-US" sz="2400" dirty="0"/>
              <a:t>I had a headache from the constant use of screen tools and the internet – 37 %</a:t>
            </a:r>
          </a:p>
        </p:txBody>
      </p:sp>
      <p:sp>
        <p:nvSpPr>
          <p:cNvPr id="4" name="pole tekstowe 3">
            <a:extLst>
              <a:ext uri="{FF2B5EF4-FFF2-40B4-BE49-F238E27FC236}">
                <a16:creationId xmlns:a16="http://schemas.microsoft.com/office/drawing/2014/main" id="{25DA1B7D-6878-4784-85DE-C20AB0289578}"/>
              </a:ext>
            </a:extLst>
          </p:cNvPr>
          <p:cNvSpPr txBox="1"/>
          <p:nvPr/>
        </p:nvSpPr>
        <p:spPr>
          <a:xfrm>
            <a:off x="782320" y="314960"/>
            <a:ext cx="10556240" cy="830997"/>
          </a:xfrm>
          <a:prstGeom prst="rect">
            <a:avLst/>
          </a:prstGeom>
          <a:noFill/>
        </p:spPr>
        <p:txBody>
          <a:bodyPr wrap="square" rtlCol="0">
            <a:spAutoFit/>
          </a:bodyPr>
          <a:lstStyle/>
          <a:p>
            <a:pPr algn="ctr"/>
            <a:r>
              <a:rPr lang="en-US" sz="2400" b="1" dirty="0"/>
              <a:t>Percentage of students experiencing very often or often during remote education</a:t>
            </a:r>
            <a:r>
              <a:rPr lang="pl-PL" sz="2400" b="1" dirty="0"/>
              <a:t> </a:t>
            </a:r>
            <a:r>
              <a:rPr lang="en-US" sz="2400" b="1" dirty="0"/>
              <a:t>manifestations of digital hygiene</a:t>
            </a:r>
            <a:r>
              <a:rPr lang="pl-PL" sz="2400" b="1" dirty="0"/>
              <a:t>*</a:t>
            </a:r>
          </a:p>
        </p:txBody>
      </p:sp>
      <p:sp>
        <p:nvSpPr>
          <p:cNvPr id="5" name="pole tekstowe 4">
            <a:extLst>
              <a:ext uri="{FF2B5EF4-FFF2-40B4-BE49-F238E27FC236}">
                <a16:creationId xmlns:a16="http://schemas.microsoft.com/office/drawing/2014/main" id="{C7AC37E6-BCE7-45C6-8205-FBF588EEDE9B}"/>
              </a:ext>
            </a:extLst>
          </p:cNvPr>
          <p:cNvSpPr txBox="1"/>
          <p:nvPr/>
        </p:nvSpPr>
        <p:spPr>
          <a:xfrm>
            <a:off x="899160" y="6299200"/>
            <a:ext cx="9372600" cy="923330"/>
          </a:xfrm>
          <a:prstGeom prst="rect">
            <a:avLst/>
          </a:prstGeom>
          <a:noFill/>
        </p:spPr>
        <p:txBody>
          <a:bodyPr wrap="square" rtlCol="0">
            <a:spAutoFit/>
          </a:bodyPr>
          <a:lstStyle/>
          <a:p>
            <a:r>
              <a:rPr lang="pl-PL" dirty="0"/>
              <a:t>*</a:t>
            </a:r>
            <a:r>
              <a:rPr lang="pl-PL" dirty="0" err="1"/>
              <a:t>Mental</a:t>
            </a:r>
            <a:r>
              <a:rPr lang="pl-PL" dirty="0"/>
              <a:t> </a:t>
            </a:r>
            <a:r>
              <a:rPr lang="pl-PL" dirty="0" err="1"/>
              <a:t>health</a:t>
            </a:r>
            <a:r>
              <a:rPr lang="pl-PL" dirty="0"/>
              <a:t> and </a:t>
            </a:r>
            <a:r>
              <a:rPr lang="pl-PL" dirty="0" err="1"/>
              <a:t>well-being</a:t>
            </a:r>
            <a:r>
              <a:rPr lang="pl-PL" dirty="0"/>
              <a:t> of </a:t>
            </a:r>
            <a:r>
              <a:rPr lang="pl-PL" dirty="0" err="1"/>
              <a:t>young</a:t>
            </a:r>
            <a:r>
              <a:rPr lang="pl-PL" dirty="0"/>
              <a:t> of </a:t>
            </a:r>
            <a:r>
              <a:rPr lang="pl-PL" dirty="0" err="1"/>
              <a:t>people</a:t>
            </a:r>
            <a:r>
              <a:rPr lang="pl-PL" dirty="0"/>
              <a:t> </a:t>
            </a:r>
            <a:r>
              <a:rPr lang="pl-PL" dirty="0" err="1"/>
              <a:t>during</a:t>
            </a:r>
            <a:r>
              <a:rPr lang="pl-PL" dirty="0"/>
              <a:t> the COVID-19 </a:t>
            </a:r>
            <a:r>
              <a:rPr lang="pl-PL" dirty="0" err="1"/>
              <a:t>pandemic</a:t>
            </a:r>
            <a:r>
              <a:rPr lang="pl-PL" dirty="0"/>
              <a:t> - </a:t>
            </a:r>
            <a:r>
              <a:rPr lang="pl-PL" dirty="0" err="1"/>
              <a:t>overview</a:t>
            </a:r>
            <a:r>
              <a:rPr lang="pl-PL" dirty="0"/>
              <a:t> of the most </a:t>
            </a:r>
            <a:r>
              <a:rPr lang="pl-PL" dirty="0" err="1"/>
              <a:t>relevant</a:t>
            </a:r>
            <a:r>
              <a:rPr lang="pl-PL" dirty="0"/>
              <a:t> </a:t>
            </a:r>
            <a:r>
              <a:rPr lang="pl-PL" dirty="0" err="1"/>
              <a:t>issues</a:t>
            </a:r>
            <a:r>
              <a:rPr lang="pl-PL" dirty="0"/>
              <a:t> 2021 (J. </a:t>
            </a:r>
            <a:r>
              <a:rPr lang="pl-PL" dirty="0" err="1"/>
              <a:t>Pyżalski</a:t>
            </a:r>
            <a:r>
              <a:rPr lang="pl-PL" dirty="0"/>
              <a:t>). </a:t>
            </a:r>
          </a:p>
          <a:p>
            <a:endParaRPr lang="pl-PL" dirty="0"/>
          </a:p>
        </p:txBody>
      </p:sp>
    </p:spTree>
    <p:extLst>
      <p:ext uri="{BB962C8B-B14F-4D97-AF65-F5344CB8AC3E}">
        <p14:creationId xmlns:p14="http://schemas.microsoft.com/office/powerpoint/2010/main" val="75402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7D4E624-40B8-47DF-9DD6-883A511C5D94}"/>
              </a:ext>
            </a:extLst>
          </p:cNvPr>
          <p:cNvSpPr txBox="1"/>
          <p:nvPr/>
        </p:nvSpPr>
        <p:spPr>
          <a:xfrm>
            <a:off x="345440" y="254000"/>
            <a:ext cx="11501120" cy="391376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t>I was sleep-deprived because of internet, computer, smartphone use  - 34 %</a:t>
            </a:r>
          </a:p>
          <a:p>
            <a:pPr marL="342900" indent="-342900">
              <a:lnSpc>
                <a:spcPct val="150000"/>
              </a:lnSpc>
              <a:buFont typeface="Arial" panose="020B0604020202020204" pitchFamily="34" charset="0"/>
              <a:buChar char="•"/>
            </a:pPr>
            <a:r>
              <a:rPr lang="en-US" sz="2400" dirty="0"/>
              <a:t>I have had problems concentrating because of my use of the internet and screen tools – 34 %</a:t>
            </a:r>
          </a:p>
          <a:p>
            <a:pPr marL="342900" indent="-342900">
              <a:lnSpc>
                <a:spcPct val="150000"/>
              </a:lnSpc>
              <a:buFont typeface="Arial" panose="020B0604020202020204" pitchFamily="34" charset="0"/>
              <a:buChar char="•"/>
            </a:pPr>
            <a:r>
              <a:rPr lang="en-US" sz="2400" dirty="0"/>
              <a:t>I used to stay up all night using the computer, smartphone, TV, internet  - 23 %</a:t>
            </a:r>
          </a:p>
          <a:p>
            <a:pPr marL="342900" indent="-342900">
              <a:lnSpc>
                <a:spcPct val="150000"/>
              </a:lnSpc>
              <a:buFont typeface="Arial" panose="020B0604020202020204" pitchFamily="34" charset="0"/>
              <a:buChar char="•"/>
            </a:pPr>
            <a:r>
              <a:rPr lang="en-US" sz="2400" dirty="0"/>
              <a:t>During online classes I used social networking sites, played games, browsed the Internet for private purposes, wrote to someone unrelated to classes - 28 % </a:t>
            </a:r>
          </a:p>
          <a:p>
            <a:pPr marL="342900" indent="-342900">
              <a:lnSpc>
                <a:spcPct val="150000"/>
              </a:lnSpc>
              <a:buFont typeface="Arial" panose="020B0604020202020204" pitchFamily="34" charset="0"/>
              <a:buChar char="•"/>
            </a:pPr>
            <a:r>
              <a:rPr lang="en-US" sz="2400" dirty="0"/>
              <a:t>I used my smartphone during e-learning to do something else -  28 %</a:t>
            </a:r>
          </a:p>
        </p:txBody>
      </p:sp>
      <p:pic>
        <p:nvPicPr>
          <p:cNvPr id="3" name="Obraz 2">
            <a:extLst>
              <a:ext uri="{FF2B5EF4-FFF2-40B4-BE49-F238E27FC236}">
                <a16:creationId xmlns:a16="http://schemas.microsoft.com/office/drawing/2014/main" id="{CBAC6911-F18B-4FA4-9DA6-5ED1F27FFF54}"/>
              </a:ext>
            </a:extLst>
          </p:cNvPr>
          <p:cNvPicPr>
            <a:picLocks noChangeAspect="1"/>
          </p:cNvPicPr>
          <p:nvPr/>
        </p:nvPicPr>
        <p:blipFill>
          <a:blip r:embed="rId2"/>
          <a:stretch>
            <a:fillRect/>
          </a:stretch>
        </p:blipFill>
        <p:spPr>
          <a:xfrm>
            <a:off x="4734560" y="4406054"/>
            <a:ext cx="2722880" cy="1815253"/>
          </a:xfrm>
          <a:prstGeom prst="rect">
            <a:avLst/>
          </a:prstGeom>
        </p:spPr>
      </p:pic>
    </p:spTree>
    <p:extLst>
      <p:ext uri="{BB962C8B-B14F-4D97-AF65-F5344CB8AC3E}">
        <p14:creationId xmlns:p14="http://schemas.microsoft.com/office/powerpoint/2010/main" val="3720680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2DFE577-C7C3-44FC-B74A-D23CA33624D0}"/>
              </a:ext>
            </a:extLst>
          </p:cNvPr>
          <p:cNvSpPr txBox="1"/>
          <p:nvPr/>
        </p:nvSpPr>
        <p:spPr>
          <a:xfrm>
            <a:off x="731520" y="802640"/>
            <a:ext cx="10627360" cy="2251770"/>
          </a:xfrm>
          <a:prstGeom prst="rect">
            <a:avLst/>
          </a:prstGeom>
          <a:noFill/>
        </p:spPr>
        <p:txBody>
          <a:bodyPr wrap="square" rtlCol="0">
            <a:spAutoFit/>
          </a:bodyPr>
          <a:lstStyle/>
          <a:p>
            <a:pPr algn="just">
              <a:lnSpc>
                <a:spcPct val="150000"/>
              </a:lnSpc>
            </a:pPr>
            <a:r>
              <a:rPr lang="en-US" sz="2400" dirty="0"/>
              <a:t>According to experts</a:t>
            </a:r>
            <a:r>
              <a:rPr lang="pl-PL" sz="2400" dirty="0"/>
              <a:t>*</a:t>
            </a:r>
            <a:r>
              <a:rPr lang="en-US" sz="2400" dirty="0"/>
              <a:t>, between a quarter and half of the world's population will experience mental health problems at some point in their lives. It is estimated that by 2030, the cost of dealing with mental illness worldwide will be more than $6 trillion a year.</a:t>
            </a:r>
            <a:endParaRPr lang="pl-PL" sz="2400" dirty="0"/>
          </a:p>
        </p:txBody>
      </p:sp>
      <p:sp>
        <p:nvSpPr>
          <p:cNvPr id="3" name="pole tekstowe 2">
            <a:extLst>
              <a:ext uri="{FF2B5EF4-FFF2-40B4-BE49-F238E27FC236}">
                <a16:creationId xmlns:a16="http://schemas.microsoft.com/office/drawing/2014/main" id="{573F8302-F006-4F12-BC20-90C72270AA19}"/>
              </a:ext>
            </a:extLst>
          </p:cNvPr>
          <p:cNvSpPr txBox="1"/>
          <p:nvPr/>
        </p:nvSpPr>
        <p:spPr>
          <a:xfrm>
            <a:off x="640080" y="6350000"/>
            <a:ext cx="5892800" cy="369332"/>
          </a:xfrm>
          <a:prstGeom prst="rect">
            <a:avLst/>
          </a:prstGeom>
          <a:noFill/>
        </p:spPr>
        <p:txBody>
          <a:bodyPr wrap="square" rtlCol="0">
            <a:spAutoFit/>
          </a:bodyPr>
          <a:lstStyle/>
          <a:p>
            <a:r>
              <a:rPr lang="pl-PL" dirty="0"/>
              <a:t>* Deloitte report, </a:t>
            </a:r>
            <a:r>
              <a:rPr lang="pl-PL" dirty="0">
                <a:hlinkClick r:id="rId2">
                  <a:extLst>
                    <a:ext uri="{A12FA001-AC4F-418D-AE19-62706E023703}">
                      <ahyp:hlinkClr xmlns:ahyp="http://schemas.microsoft.com/office/drawing/2018/hyperlinkcolor" val="tx"/>
                    </a:ext>
                  </a:extLst>
                </a:hlinkClick>
              </a:rPr>
              <a:t>www.brief.pl</a:t>
            </a:r>
            <a:r>
              <a:rPr lang="pl-PL" dirty="0"/>
              <a:t> (13.01.2022) </a:t>
            </a:r>
          </a:p>
        </p:txBody>
      </p:sp>
      <p:sp>
        <p:nvSpPr>
          <p:cNvPr id="4" name="pole tekstowe 3">
            <a:extLst>
              <a:ext uri="{FF2B5EF4-FFF2-40B4-BE49-F238E27FC236}">
                <a16:creationId xmlns:a16="http://schemas.microsoft.com/office/drawing/2014/main" id="{171B7FB2-6D9A-4B2B-B6A6-F5C2C5DEC101}"/>
              </a:ext>
            </a:extLst>
          </p:cNvPr>
          <p:cNvSpPr txBox="1"/>
          <p:nvPr/>
        </p:nvSpPr>
        <p:spPr>
          <a:xfrm>
            <a:off x="147320" y="3803591"/>
            <a:ext cx="11795760" cy="1323439"/>
          </a:xfrm>
          <a:prstGeom prst="rect">
            <a:avLst/>
          </a:prstGeom>
          <a:noFill/>
        </p:spPr>
        <p:txBody>
          <a:bodyPr wrap="square" rtlCol="0">
            <a:spAutoFit/>
          </a:bodyPr>
          <a:lstStyle/>
          <a:p>
            <a:pPr algn="ctr"/>
            <a:r>
              <a:rPr lang="en-US" sz="2400" b="1" dirty="0"/>
              <a:t>FUTURE  OF </a:t>
            </a:r>
            <a:r>
              <a:rPr lang="pl-PL" sz="2400" b="1" dirty="0"/>
              <a:t> </a:t>
            </a:r>
            <a:r>
              <a:rPr lang="en-US" sz="2400" b="1" dirty="0"/>
              <a:t>WORKERS’ </a:t>
            </a:r>
            <a:r>
              <a:rPr lang="pl-PL" sz="2400" b="1" dirty="0"/>
              <a:t> MENTAL</a:t>
            </a:r>
            <a:r>
              <a:rPr lang="en-US" sz="2400" b="1" dirty="0"/>
              <a:t> HEALTH </a:t>
            </a:r>
            <a:r>
              <a:rPr lang="pl-PL" sz="2400" b="1" dirty="0"/>
              <a:t> </a:t>
            </a:r>
            <a:r>
              <a:rPr lang="en-US" sz="2400" b="1" dirty="0"/>
              <a:t>PROTECTION</a:t>
            </a:r>
            <a:endParaRPr lang="pl-PL" sz="2400" b="1" dirty="0"/>
          </a:p>
          <a:p>
            <a:pPr algn="ctr"/>
            <a:r>
              <a:rPr lang="en-US" sz="2400" b="1" dirty="0"/>
              <a:t> </a:t>
            </a:r>
            <a:endParaRPr lang="pl-PL" sz="2400" b="1" dirty="0"/>
          </a:p>
          <a:p>
            <a:pPr algn="ctr"/>
            <a:r>
              <a:rPr lang="en-US" sz="3200" b="1" dirty="0"/>
              <a:t>– BIG challenge!</a:t>
            </a:r>
            <a:endParaRPr lang="pl-PL" sz="3200" b="1" dirty="0"/>
          </a:p>
        </p:txBody>
      </p:sp>
    </p:spTree>
    <p:extLst>
      <p:ext uri="{BB962C8B-B14F-4D97-AF65-F5344CB8AC3E}">
        <p14:creationId xmlns:p14="http://schemas.microsoft.com/office/powerpoint/2010/main" val="101027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AD7209AC-E7FE-4149-9A4C-42E5961C31CF}"/>
              </a:ext>
            </a:extLst>
          </p:cNvPr>
          <p:cNvSpPr txBox="1"/>
          <p:nvPr/>
        </p:nvSpPr>
        <p:spPr>
          <a:xfrm>
            <a:off x="264160" y="310564"/>
            <a:ext cx="11927840" cy="1077218"/>
          </a:xfrm>
          <a:prstGeom prst="rect">
            <a:avLst/>
          </a:prstGeom>
          <a:noFill/>
        </p:spPr>
        <p:txBody>
          <a:bodyPr wrap="square" rtlCol="0">
            <a:spAutoFit/>
          </a:bodyPr>
          <a:lstStyle/>
          <a:p>
            <a:r>
              <a:rPr lang="pl-PL" sz="2800" b="1" dirty="0"/>
              <a:t>Pros and </a:t>
            </a:r>
            <a:r>
              <a:rPr lang="pl-PL" sz="2800" b="1" dirty="0" err="1"/>
              <a:t>cons</a:t>
            </a:r>
            <a:r>
              <a:rPr lang="pl-PL" sz="2800" b="1" dirty="0"/>
              <a:t> of </a:t>
            </a:r>
            <a:r>
              <a:rPr lang="pl-PL" sz="2800" b="1" dirty="0" err="1"/>
              <a:t>digitalization</a:t>
            </a:r>
            <a:r>
              <a:rPr lang="pl-PL" sz="2800" b="1" dirty="0"/>
              <a:t> </a:t>
            </a:r>
            <a:r>
              <a:rPr lang="pl-PL" sz="2800" b="1" dirty="0" err="1"/>
              <a:t>according</a:t>
            </a:r>
            <a:r>
              <a:rPr lang="pl-PL" sz="2800" b="1" dirty="0"/>
              <a:t> to </a:t>
            </a:r>
            <a:r>
              <a:rPr lang="pl-PL" sz="2800" b="1" dirty="0" err="1"/>
              <a:t>psychologist</a:t>
            </a:r>
            <a:r>
              <a:rPr lang="pl-PL" sz="2800" b="1" dirty="0"/>
              <a:t> - Julia </a:t>
            </a:r>
            <a:r>
              <a:rPr lang="pl-PL" sz="2800" b="1" dirty="0" err="1"/>
              <a:t>Scharnhorst</a:t>
            </a:r>
            <a:r>
              <a:rPr lang="pl-PL" sz="2800" b="1" dirty="0"/>
              <a:t>*:</a:t>
            </a:r>
          </a:p>
          <a:p>
            <a:r>
              <a:rPr lang="pl-PL" sz="3600" b="1" dirty="0"/>
              <a:t> </a:t>
            </a:r>
          </a:p>
        </p:txBody>
      </p:sp>
      <p:sp>
        <p:nvSpPr>
          <p:cNvPr id="3" name="pole tekstowe 2">
            <a:extLst>
              <a:ext uri="{FF2B5EF4-FFF2-40B4-BE49-F238E27FC236}">
                <a16:creationId xmlns:a16="http://schemas.microsoft.com/office/drawing/2014/main" id="{751A541B-EC4F-43B8-90E1-28ED529D78F4}"/>
              </a:ext>
            </a:extLst>
          </p:cNvPr>
          <p:cNvSpPr txBox="1"/>
          <p:nvPr/>
        </p:nvSpPr>
        <p:spPr>
          <a:xfrm>
            <a:off x="162560" y="6425654"/>
            <a:ext cx="9723120" cy="369332"/>
          </a:xfrm>
          <a:prstGeom prst="rect">
            <a:avLst/>
          </a:prstGeom>
          <a:noFill/>
        </p:spPr>
        <p:txBody>
          <a:bodyPr wrap="square" rtlCol="0">
            <a:spAutoFit/>
          </a:bodyPr>
          <a:lstStyle/>
          <a:p>
            <a:r>
              <a:rPr lang="pl-PL" dirty="0"/>
              <a:t>*https://www.deutschland.de/pl/topic/gospodarka/swiaty-pracy-przyszlosci-wady-i-zalety</a:t>
            </a:r>
          </a:p>
        </p:txBody>
      </p:sp>
      <p:sp>
        <p:nvSpPr>
          <p:cNvPr id="4" name="pole tekstowe 3">
            <a:extLst>
              <a:ext uri="{FF2B5EF4-FFF2-40B4-BE49-F238E27FC236}">
                <a16:creationId xmlns:a16="http://schemas.microsoft.com/office/drawing/2014/main" id="{6E8D21DF-EAB6-4475-BBDB-309ADE533EC0}"/>
              </a:ext>
            </a:extLst>
          </p:cNvPr>
          <p:cNvSpPr txBox="1"/>
          <p:nvPr/>
        </p:nvSpPr>
        <p:spPr>
          <a:xfrm>
            <a:off x="304800" y="1656080"/>
            <a:ext cx="9418320" cy="4094480"/>
          </a:xfrm>
          <a:prstGeom prst="rect">
            <a:avLst/>
          </a:prstGeom>
          <a:noFill/>
        </p:spPr>
        <p:txBody>
          <a:bodyPr wrap="square" rtlCol="0">
            <a:spAutoFit/>
          </a:bodyPr>
          <a:lstStyle/>
          <a:p>
            <a:endParaRPr lang="pl-PL" dirty="0"/>
          </a:p>
        </p:txBody>
      </p:sp>
      <p:sp>
        <p:nvSpPr>
          <p:cNvPr id="5" name="pole tekstowe 4">
            <a:extLst>
              <a:ext uri="{FF2B5EF4-FFF2-40B4-BE49-F238E27FC236}">
                <a16:creationId xmlns:a16="http://schemas.microsoft.com/office/drawing/2014/main" id="{BD49BDA6-99F8-417B-A0A2-C84785947AFA}"/>
              </a:ext>
            </a:extLst>
          </p:cNvPr>
          <p:cNvSpPr txBox="1"/>
          <p:nvPr/>
        </p:nvSpPr>
        <p:spPr>
          <a:xfrm>
            <a:off x="264160" y="1456551"/>
            <a:ext cx="11206480" cy="4493538"/>
          </a:xfrm>
          <a:prstGeom prst="rect">
            <a:avLst/>
          </a:prstGeom>
          <a:noFill/>
        </p:spPr>
        <p:txBody>
          <a:bodyPr wrap="square" rtlCol="0">
            <a:spAutoFit/>
          </a:bodyPr>
          <a:lstStyle/>
          <a:p>
            <a:r>
              <a:rPr lang="pl-PL" sz="3600" b="1" dirty="0"/>
              <a:t>PROS: </a:t>
            </a:r>
          </a:p>
          <a:p>
            <a:endParaRPr lang="en-US" sz="2200" dirty="0"/>
          </a:p>
          <a:p>
            <a:r>
              <a:rPr lang="pl-PL" sz="3600" dirty="0"/>
              <a:t>+ </a:t>
            </a:r>
            <a:r>
              <a:rPr lang="en-US" sz="3600" b="1" dirty="0"/>
              <a:t>saving</a:t>
            </a:r>
            <a:r>
              <a:rPr lang="en-US" sz="3600" dirty="0"/>
              <a:t> time and money on commuting</a:t>
            </a:r>
          </a:p>
          <a:p>
            <a:r>
              <a:rPr lang="pl-PL" sz="3600" dirty="0"/>
              <a:t>+ p</a:t>
            </a:r>
            <a:r>
              <a:rPr lang="en-US" sz="3600" dirty="0" err="1"/>
              <a:t>ossibility</a:t>
            </a:r>
            <a:r>
              <a:rPr lang="en-US" sz="3600" dirty="0"/>
              <a:t> of </a:t>
            </a:r>
            <a:r>
              <a:rPr lang="en-US" sz="3600" b="1" dirty="0"/>
              <a:t>reconciling family roles</a:t>
            </a:r>
          </a:p>
          <a:p>
            <a:r>
              <a:rPr lang="pl-PL" sz="3600" dirty="0"/>
              <a:t>+ </a:t>
            </a:r>
            <a:r>
              <a:rPr lang="en-US" sz="3600" dirty="0"/>
              <a:t>good, </a:t>
            </a:r>
            <a:r>
              <a:rPr lang="en-US" sz="3600" dirty="0" err="1"/>
              <a:t>favourable</a:t>
            </a:r>
            <a:r>
              <a:rPr lang="en-US" sz="3600" dirty="0"/>
              <a:t> conditions for </a:t>
            </a:r>
            <a:r>
              <a:rPr lang="en-US" sz="3600" b="1" dirty="0"/>
              <a:t>concentration</a:t>
            </a:r>
            <a:r>
              <a:rPr lang="en-US" sz="3600" dirty="0"/>
              <a:t> and time management</a:t>
            </a:r>
            <a:endParaRPr lang="pl-PL" sz="3600" dirty="0"/>
          </a:p>
          <a:p>
            <a:endParaRPr lang="pl-PL" sz="2200" dirty="0"/>
          </a:p>
          <a:p>
            <a:pPr marL="342900" indent="-342900">
              <a:buFontTx/>
              <a:buChar char="-"/>
            </a:pPr>
            <a:endParaRPr lang="pl-PL" sz="2200" dirty="0"/>
          </a:p>
          <a:p>
            <a:pPr marL="342900" indent="-342900">
              <a:buFontTx/>
              <a:buChar char="-"/>
            </a:pPr>
            <a:endParaRPr lang="pl-PL" sz="2000" dirty="0"/>
          </a:p>
          <a:p>
            <a:pPr marL="342900" indent="-342900">
              <a:buFontTx/>
              <a:buChar char="-"/>
            </a:pPr>
            <a:endParaRPr lang="pl-PL" sz="2000" dirty="0"/>
          </a:p>
        </p:txBody>
      </p:sp>
    </p:spTree>
    <p:extLst>
      <p:ext uri="{BB962C8B-B14F-4D97-AF65-F5344CB8AC3E}">
        <p14:creationId xmlns:p14="http://schemas.microsoft.com/office/powerpoint/2010/main" val="2443847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9EEEDAD3-7568-4ABC-841B-77000437DB4B}"/>
              </a:ext>
            </a:extLst>
          </p:cNvPr>
          <p:cNvSpPr txBox="1"/>
          <p:nvPr/>
        </p:nvSpPr>
        <p:spPr>
          <a:xfrm>
            <a:off x="314960" y="213360"/>
            <a:ext cx="4602480" cy="646331"/>
          </a:xfrm>
          <a:prstGeom prst="rect">
            <a:avLst/>
          </a:prstGeom>
          <a:noFill/>
        </p:spPr>
        <p:txBody>
          <a:bodyPr wrap="square" rtlCol="0">
            <a:spAutoFit/>
          </a:bodyPr>
          <a:lstStyle/>
          <a:p>
            <a:r>
              <a:rPr lang="pl-PL" sz="3600" b="1" dirty="0"/>
              <a:t>CONS:</a:t>
            </a:r>
          </a:p>
        </p:txBody>
      </p:sp>
      <p:sp>
        <p:nvSpPr>
          <p:cNvPr id="3" name="pole tekstowe 2">
            <a:extLst>
              <a:ext uri="{FF2B5EF4-FFF2-40B4-BE49-F238E27FC236}">
                <a16:creationId xmlns:a16="http://schemas.microsoft.com/office/drawing/2014/main" id="{2FDA6C9B-9698-4497-95FF-6574B448F90D}"/>
              </a:ext>
            </a:extLst>
          </p:cNvPr>
          <p:cNvSpPr txBox="1"/>
          <p:nvPr/>
        </p:nvSpPr>
        <p:spPr>
          <a:xfrm>
            <a:off x="213360" y="859691"/>
            <a:ext cx="11399520" cy="5940088"/>
          </a:xfrm>
          <a:prstGeom prst="rect">
            <a:avLst/>
          </a:prstGeom>
          <a:noFill/>
        </p:spPr>
        <p:txBody>
          <a:bodyPr wrap="square" rtlCol="0">
            <a:spAutoFit/>
          </a:bodyPr>
          <a:lstStyle/>
          <a:p>
            <a:pPr>
              <a:lnSpc>
                <a:spcPct val="150000"/>
              </a:lnSpc>
            </a:pPr>
            <a:r>
              <a:rPr lang="pl-PL" sz="2400" dirty="0"/>
              <a:t>- t</a:t>
            </a:r>
            <a:r>
              <a:rPr lang="en-US" sz="2400" dirty="0"/>
              <a:t>he home office can also foster a </a:t>
            </a:r>
            <a:r>
              <a:rPr lang="pl-PL" sz="2400" dirty="0"/>
              <a:t>„</a:t>
            </a:r>
            <a:r>
              <a:rPr lang="en-US" sz="2400" b="1" dirty="0"/>
              <a:t>lone wolf mentality</a:t>
            </a:r>
            <a:r>
              <a:rPr lang="pl-PL" sz="2400" dirty="0"/>
              <a:t>”</a:t>
            </a:r>
          </a:p>
          <a:p>
            <a:pPr>
              <a:lnSpc>
                <a:spcPct val="150000"/>
              </a:lnSpc>
            </a:pPr>
            <a:r>
              <a:rPr lang="pl-PL" sz="2400" dirty="0"/>
              <a:t>- d</a:t>
            </a:r>
            <a:r>
              <a:rPr lang="en-US" sz="2400" dirty="0" err="1"/>
              <a:t>igitisation</a:t>
            </a:r>
            <a:r>
              <a:rPr lang="en-US" sz="2400" dirty="0"/>
              <a:t> will affect every type of workplace. It is to be expected that the </a:t>
            </a:r>
            <a:r>
              <a:rPr lang="en-US" sz="2400" b="1" dirty="0"/>
              <a:t>mental workload </a:t>
            </a:r>
            <a:r>
              <a:rPr lang="en-US" sz="2400" dirty="0"/>
              <a:t>will increase, </a:t>
            </a:r>
            <a:r>
              <a:rPr lang="en-US" sz="2400" dirty="0" err="1"/>
              <a:t>bec</a:t>
            </a:r>
            <a:r>
              <a:rPr lang="pl-PL" sz="2400" dirty="0"/>
              <a:t>au</a:t>
            </a:r>
            <a:r>
              <a:rPr lang="en-US" sz="2400" dirty="0"/>
              <a:t>se more concentration and attention will be required</a:t>
            </a:r>
            <a:endParaRPr lang="pl-PL" sz="2400" dirty="0"/>
          </a:p>
          <a:p>
            <a:pPr>
              <a:lnSpc>
                <a:spcPct val="150000"/>
              </a:lnSpc>
            </a:pPr>
            <a:r>
              <a:rPr lang="pl-PL" sz="2400" dirty="0"/>
              <a:t>- t</a:t>
            </a:r>
            <a:r>
              <a:rPr lang="en-US" sz="2400" dirty="0"/>
              <a:t>here is also the danger of </a:t>
            </a:r>
            <a:r>
              <a:rPr lang="en-US" sz="2400" b="1" dirty="0"/>
              <a:t>being overloaded </a:t>
            </a:r>
            <a:r>
              <a:rPr lang="en-US" sz="2400" dirty="0"/>
              <a:t>due to workstation congestion and too much information. </a:t>
            </a:r>
            <a:r>
              <a:rPr lang="en-US" sz="2400" dirty="0" err="1"/>
              <a:t>Digitalisation</a:t>
            </a:r>
            <a:r>
              <a:rPr lang="en-US" sz="2400" dirty="0"/>
              <a:t> often goes hand in hand with a </a:t>
            </a:r>
            <a:r>
              <a:rPr lang="en-US" sz="2400" b="1" dirty="0"/>
              <a:t>reduction in autonomy, </a:t>
            </a:r>
            <a:r>
              <a:rPr lang="en-US" sz="2400" dirty="0"/>
              <a:t>as the computer has already made all the decisions and the human only has to implement them</a:t>
            </a:r>
            <a:endParaRPr lang="pl-PL" sz="2400" dirty="0"/>
          </a:p>
          <a:p>
            <a:pPr>
              <a:lnSpc>
                <a:spcPct val="150000"/>
              </a:lnSpc>
            </a:pPr>
            <a:r>
              <a:rPr lang="pl-PL" sz="2400" dirty="0"/>
              <a:t>- </a:t>
            </a:r>
            <a:r>
              <a:rPr lang="en-US" sz="2400" dirty="0"/>
              <a:t>Excessive and increasingly developed </a:t>
            </a:r>
            <a:r>
              <a:rPr lang="en-US" sz="2400" b="1" dirty="0"/>
              <a:t>control of working time and productivity </a:t>
            </a:r>
            <a:r>
              <a:rPr lang="en-US" sz="2400" dirty="0"/>
              <a:t>increases the </a:t>
            </a:r>
            <a:r>
              <a:rPr lang="en-US" sz="2400" b="1" dirty="0"/>
              <a:t>pressure</a:t>
            </a:r>
            <a:r>
              <a:rPr lang="en-US" sz="2400" dirty="0"/>
              <a:t> on employees (e.g. measuring time spent on breaks, in the toilet - </a:t>
            </a:r>
            <a:r>
              <a:rPr lang="en-US" sz="2400" b="1" dirty="0"/>
              <a:t>dehumanizing people management</a:t>
            </a:r>
            <a:r>
              <a:rPr lang="pl-PL" sz="2400" b="1" dirty="0"/>
              <a:t> !</a:t>
            </a:r>
          </a:p>
          <a:p>
            <a:endParaRPr lang="pl-PL" sz="2000" dirty="0"/>
          </a:p>
        </p:txBody>
      </p:sp>
    </p:spTree>
    <p:extLst>
      <p:ext uri="{BB962C8B-B14F-4D97-AF65-F5344CB8AC3E}">
        <p14:creationId xmlns:p14="http://schemas.microsoft.com/office/powerpoint/2010/main" val="1352202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AB86A357-876A-4415-8896-BE82CC8E2B50}"/>
              </a:ext>
            </a:extLst>
          </p:cNvPr>
          <p:cNvSpPr txBox="1"/>
          <p:nvPr/>
        </p:nvSpPr>
        <p:spPr>
          <a:xfrm>
            <a:off x="1960880" y="660400"/>
            <a:ext cx="7945120" cy="646331"/>
          </a:xfrm>
          <a:prstGeom prst="rect">
            <a:avLst/>
          </a:prstGeom>
          <a:noFill/>
        </p:spPr>
        <p:txBody>
          <a:bodyPr wrap="square" rtlCol="0">
            <a:spAutoFit/>
          </a:bodyPr>
          <a:lstStyle/>
          <a:p>
            <a:pPr algn="ctr"/>
            <a:r>
              <a:rPr lang="pl-PL" sz="3600" b="1" dirty="0"/>
              <a:t>RECOMMENDATIONS: </a:t>
            </a:r>
          </a:p>
        </p:txBody>
      </p:sp>
      <p:sp>
        <p:nvSpPr>
          <p:cNvPr id="4" name="pole tekstowe 3">
            <a:extLst>
              <a:ext uri="{FF2B5EF4-FFF2-40B4-BE49-F238E27FC236}">
                <a16:creationId xmlns:a16="http://schemas.microsoft.com/office/drawing/2014/main" id="{83010012-B7D3-4B53-8096-5937C879662C}"/>
              </a:ext>
            </a:extLst>
          </p:cNvPr>
          <p:cNvSpPr txBox="1"/>
          <p:nvPr/>
        </p:nvSpPr>
        <p:spPr>
          <a:xfrm>
            <a:off x="604520" y="2078037"/>
            <a:ext cx="11328400" cy="3108543"/>
          </a:xfrm>
          <a:prstGeom prst="rect">
            <a:avLst/>
          </a:prstGeom>
          <a:noFill/>
        </p:spPr>
        <p:txBody>
          <a:bodyPr wrap="square" rtlCol="0">
            <a:spAutoFit/>
          </a:bodyPr>
          <a:lstStyle/>
          <a:p>
            <a:pPr algn="ctr"/>
            <a:r>
              <a:rPr lang="en-US" sz="2800" dirty="0"/>
              <a:t>A certain amount of freedom within the division of tasks and the choice of time and place of work has a positive effect on mental health. Overly rigid guidelines and ossified structures cause more stress and mental disorders. </a:t>
            </a:r>
            <a:endParaRPr lang="pl-PL" sz="2800" dirty="0"/>
          </a:p>
          <a:p>
            <a:pPr algn="ctr"/>
            <a:endParaRPr lang="pl-PL" sz="2800" dirty="0"/>
          </a:p>
          <a:p>
            <a:pPr algn="ctr"/>
            <a:r>
              <a:rPr lang="en-US" sz="2800" dirty="0"/>
              <a:t>At the same time, companies must ensure that employees who often work from home are sufficiently integrated. This is why it is so important that those who work remotely also experience recognition and respect</a:t>
            </a:r>
            <a:r>
              <a:rPr lang="en-US" sz="2400" dirty="0"/>
              <a:t>.</a:t>
            </a:r>
            <a:endParaRPr lang="pl-PL" sz="2400" dirty="0"/>
          </a:p>
        </p:txBody>
      </p:sp>
    </p:spTree>
    <p:extLst>
      <p:ext uri="{BB962C8B-B14F-4D97-AF65-F5344CB8AC3E}">
        <p14:creationId xmlns:p14="http://schemas.microsoft.com/office/powerpoint/2010/main" val="3271099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ole tekstowe 2">
            <a:extLst>
              <a:ext uri="{FF2B5EF4-FFF2-40B4-BE49-F238E27FC236}">
                <a16:creationId xmlns:a16="http://schemas.microsoft.com/office/drawing/2014/main" id="{46FB47D8-8E65-4629-8EA2-06ADF9B73C8B}"/>
              </a:ext>
            </a:extLst>
          </p:cNvPr>
          <p:cNvSpPr txBox="1">
            <a:spLocks noChangeArrowheads="1"/>
          </p:cNvSpPr>
          <p:nvPr/>
        </p:nvSpPr>
        <p:spPr bwMode="auto">
          <a:xfrm>
            <a:off x="599440" y="399415"/>
            <a:ext cx="109118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18"/>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18"/>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18"/>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18"/>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18"/>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9pPr>
          </a:lstStyle>
          <a:p>
            <a:pPr algn="ctr" eaLnBrk="0" fontAlgn="base" hangingPunct="0">
              <a:lnSpc>
                <a:spcPct val="100000"/>
              </a:lnSpc>
              <a:spcBef>
                <a:spcPct val="0"/>
              </a:spcBef>
              <a:spcAft>
                <a:spcPct val="0"/>
              </a:spcAft>
              <a:buClrTx/>
              <a:buNone/>
            </a:pPr>
            <a:r>
              <a:rPr lang="pl-PL" altLang="pl-PL" sz="2800" b="1" dirty="0">
                <a:solidFill>
                  <a:srgbClr val="0070C0"/>
                </a:solidFill>
              </a:rPr>
              <a:t>SUGGESTIONS  AND  PROPOSALS  OF  SOME  GENERAL  SOLUTIONS: </a:t>
            </a:r>
          </a:p>
        </p:txBody>
      </p:sp>
      <p:sp>
        <p:nvSpPr>
          <p:cNvPr id="50179" name="pole tekstowe 1">
            <a:extLst>
              <a:ext uri="{FF2B5EF4-FFF2-40B4-BE49-F238E27FC236}">
                <a16:creationId xmlns:a16="http://schemas.microsoft.com/office/drawing/2014/main" id="{403AF64E-535F-4690-B365-74FEA438BA24}"/>
              </a:ext>
            </a:extLst>
          </p:cNvPr>
          <p:cNvSpPr txBox="1">
            <a:spLocks noChangeArrowheads="1"/>
          </p:cNvSpPr>
          <p:nvPr/>
        </p:nvSpPr>
        <p:spPr bwMode="auto">
          <a:xfrm>
            <a:off x="172720" y="1351160"/>
            <a:ext cx="11765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18"/>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18"/>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18"/>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18"/>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18"/>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18"/>
              </a:defRPr>
            </a:lvl9pPr>
          </a:lstStyle>
          <a:p>
            <a:pPr eaLnBrk="0" fontAlgn="base" hangingPunct="0">
              <a:lnSpc>
                <a:spcPct val="100000"/>
              </a:lnSpc>
              <a:spcBef>
                <a:spcPct val="0"/>
              </a:spcBef>
              <a:spcAft>
                <a:spcPct val="0"/>
              </a:spcAft>
              <a:buClrTx/>
              <a:buFont typeface="Wingdings" panose="05000000000000000000" pitchFamily="2" charset="2"/>
              <a:buChar char="Ø"/>
            </a:pPr>
            <a:r>
              <a:rPr lang="pl-PL" altLang="pl-PL" sz="2800" dirty="0">
                <a:solidFill>
                  <a:prstClr val="black"/>
                </a:solidFill>
              </a:rPr>
              <a:t> </a:t>
            </a:r>
            <a:r>
              <a:rPr lang="pl-PL" altLang="pl-PL" sz="2800" dirty="0" err="1">
                <a:solidFill>
                  <a:prstClr val="black"/>
                </a:solidFill>
              </a:rPr>
              <a:t>permament</a:t>
            </a:r>
            <a:r>
              <a:rPr lang="pl-PL" altLang="pl-PL" sz="2800" dirty="0">
                <a:solidFill>
                  <a:prstClr val="black"/>
                </a:solidFill>
              </a:rPr>
              <a:t> </a:t>
            </a:r>
            <a:r>
              <a:rPr lang="pl-PL" altLang="pl-PL" sz="2800" dirty="0" err="1">
                <a:solidFill>
                  <a:prstClr val="black"/>
                </a:solidFill>
              </a:rPr>
              <a:t>coopeartion</a:t>
            </a:r>
            <a:r>
              <a:rPr lang="pl-PL" altLang="pl-PL" sz="2800" dirty="0">
                <a:solidFill>
                  <a:prstClr val="black"/>
                </a:solidFill>
              </a:rPr>
              <a:t> with </a:t>
            </a:r>
            <a:r>
              <a:rPr lang="pl-PL" altLang="pl-PL" sz="2800" dirty="0" err="1">
                <a:solidFill>
                  <a:prstClr val="black"/>
                </a:solidFill>
              </a:rPr>
              <a:t>psychologists</a:t>
            </a:r>
            <a:r>
              <a:rPr lang="pl-PL" altLang="pl-PL" sz="2800" dirty="0">
                <a:solidFill>
                  <a:prstClr val="black"/>
                </a:solidFill>
              </a:rPr>
              <a:t> </a:t>
            </a:r>
          </a:p>
        </p:txBody>
      </p:sp>
      <p:sp>
        <p:nvSpPr>
          <p:cNvPr id="2" name="pole tekstowe 1">
            <a:extLst>
              <a:ext uri="{FF2B5EF4-FFF2-40B4-BE49-F238E27FC236}">
                <a16:creationId xmlns:a16="http://schemas.microsoft.com/office/drawing/2014/main" id="{9E65DF78-F80E-4C08-AA5D-790572BAADAE}"/>
              </a:ext>
            </a:extLst>
          </p:cNvPr>
          <p:cNvSpPr txBox="1"/>
          <p:nvPr/>
        </p:nvSpPr>
        <p:spPr>
          <a:xfrm>
            <a:off x="223520" y="2124789"/>
            <a:ext cx="5872480" cy="4062651"/>
          </a:xfrm>
          <a:prstGeom prst="rect">
            <a:avLst/>
          </a:prstGeom>
          <a:noFill/>
        </p:spPr>
        <p:txBody>
          <a:bodyPr wrap="square" rtlCol="0">
            <a:spAutoFit/>
          </a:bodyPr>
          <a:lstStyle/>
          <a:p>
            <a:pPr eaLnBrk="0" fontAlgn="base" hangingPunct="0">
              <a:spcBef>
                <a:spcPct val="0"/>
              </a:spcBef>
              <a:spcAft>
                <a:spcPct val="0"/>
              </a:spcAft>
              <a:defRPr/>
            </a:pPr>
            <a:r>
              <a:rPr lang="pl-PL" sz="2400" b="1" dirty="0">
                <a:solidFill>
                  <a:srgbClr val="0070C0"/>
                </a:solidFill>
                <a:latin typeface="Tw Cen MT" panose="020B0602020104020603" pitchFamily="34" charset="-18"/>
              </a:rPr>
              <a:t>1. </a:t>
            </a:r>
            <a:r>
              <a:rPr lang="en-US" sz="2400" b="1" dirty="0">
                <a:solidFill>
                  <a:srgbClr val="0070C0"/>
                </a:solidFill>
                <a:latin typeface="Tw Cen MT" panose="020B0602020104020603" pitchFamily="34" charset="-18"/>
              </a:rPr>
              <a:t>ADVISORY FUNCTION </a:t>
            </a:r>
            <a:r>
              <a:rPr lang="en-US" sz="2400" dirty="0">
                <a:solidFill>
                  <a:prstClr val="black"/>
                </a:solidFill>
                <a:latin typeface="Tw Cen MT" panose="020B0602020104020603" pitchFamily="34" charset="-18"/>
              </a:rPr>
              <a:t>to</a:t>
            </a:r>
            <a:r>
              <a:rPr lang="pl-PL" sz="2400" dirty="0">
                <a:solidFill>
                  <a:prstClr val="black"/>
                </a:solidFill>
                <a:latin typeface="Tw Cen MT" panose="020B0602020104020603" pitchFamily="34" charset="-18"/>
              </a:rPr>
              <a:t>:</a:t>
            </a:r>
          </a:p>
          <a:p>
            <a:pPr eaLnBrk="0" fontAlgn="base" hangingPunct="0">
              <a:spcBef>
                <a:spcPct val="0"/>
              </a:spcBef>
              <a:spcAft>
                <a:spcPct val="0"/>
              </a:spcAft>
              <a:defRPr/>
            </a:pPr>
            <a:endParaRPr lang="pl-PL" sz="2400" dirty="0">
              <a:solidFill>
                <a:prstClr val="black"/>
              </a:solidFill>
              <a:latin typeface="Tw Cen MT" panose="020B0602020104020603" pitchFamily="34" charset="-18"/>
            </a:endParaRPr>
          </a:p>
          <a:p>
            <a:pPr marL="457200" indent="-457200" eaLnBrk="0" fontAlgn="base" hangingPunct="0">
              <a:spcBef>
                <a:spcPct val="0"/>
              </a:spcBef>
              <a:spcAft>
                <a:spcPct val="0"/>
              </a:spcAft>
              <a:buFont typeface="Wingdings" panose="05000000000000000000" pitchFamily="2" charset="2"/>
              <a:buChar char="§"/>
              <a:defRPr/>
            </a:pPr>
            <a:r>
              <a:rPr lang="en-US" sz="2400" dirty="0">
                <a:solidFill>
                  <a:prstClr val="black"/>
                </a:solidFill>
                <a:latin typeface="Tw Cen MT" panose="020B0602020104020603" pitchFamily="34" charset="-18"/>
              </a:rPr>
              <a:t>Staff</a:t>
            </a:r>
            <a:endParaRPr lang="pl-PL" sz="2400" dirty="0">
              <a:solidFill>
                <a:prstClr val="black"/>
              </a:solidFill>
              <a:latin typeface="Tw Cen MT" panose="020B0602020104020603" pitchFamily="34" charset="-18"/>
            </a:endParaRPr>
          </a:p>
          <a:p>
            <a:pPr marL="457200" indent="-457200" eaLnBrk="0" fontAlgn="base" hangingPunct="0">
              <a:spcBef>
                <a:spcPct val="0"/>
              </a:spcBef>
              <a:spcAft>
                <a:spcPct val="0"/>
              </a:spcAft>
              <a:buFont typeface="Wingdings" panose="05000000000000000000" pitchFamily="2" charset="2"/>
              <a:buChar char="§"/>
              <a:defRPr/>
            </a:pPr>
            <a:r>
              <a:rPr lang="en-US" sz="2400" dirty="0">
                <a:solidFill>
                  <a:prstClr val="black"/>
                </a:solidFill>
                <a:latin typeface="Tw Cen MT" panose="020B0602020104020603" pitchFamily="34" charset="-18"/>
              </a:rPr>
              <a:t>Management</a:t>
            </a:r>
            <a:endParaRPr lang="pl-PL" sz="2400" dirty="0">
              <a:solidFill>
                <a:prstClr val="black"/>
              </a:solidFill>
              <a:latin typeface="Tw Cen MT" panose="020B0602020104020603" pitchFamily="34" charset="-18"/>
            </a:endParaRPr>
          </a:p>
          <a:p>
            <a:pPr eaLnBrk="0" fontAlgn="base" hangingPunct="0">
              <a:spcBef>
                <a:spcPct val="0"/>
              </a:spcBef>
              <a:spcAft>
                <a:spcPct val="0"/>
              </a:spcAft>
              <a:defRPr/>
            </a:pPr>
            <a:endParaRPr lang="pl-PL" sz="2400" dirty="0">
              <a:solidFill>
                <a:prstClr val="black"/>
              </a:solidFill>
              <a:latin typeface="Tw Cen MT" panose="020B0602020104020603" pitchFamily="34" charset="-18"/>
            </a:endParaRPr>
          </a:p>
          <a:p>
            <a:pPr eaLnBrk="0" fontAlgn="base" hangingPunct="0">
              <a:spcBef>
                <a:spcPct val="0"/>
              </a:spcBef>
              <a:spcAft>
                <a:spcPct val="0"/>
              </a:spcAft>
              <a:defRPr/>
            </a:pPr>
            <a:r>
              <a:rPr lang="pl-PL" sz="2400" b="1" dirty="0">
                <a:solidFill>
                  <a:srgbClr val="0070C0"/>
                </a:solidFill>
                <a:latin typeface="Tw Cen MT" panose="020B0602020104020603" pitchFamily="34" charset="-18"/>
              </a:rPr>
              <a:t>2. PREVENTION </a:t>
            </a:r>
          </a:p>
          <a:p>
            <a:pPr eaLnBrk="0" fontAlgn="base" hangingPunct="0">
              <a:spcBef>
                <a:spcPct val="0"/>
              </a:spcBef>
              <a:spcAft>
                <a:spcPct val="0"/>
              </a:spcAft>
              <a:defRPr/>
            </a:pPr>
            <a:endParaRPr lang="pl-PL" sz="2400" dirty="0">
              <a:solidFill>
                <a:prstClr val="black"/>
              </a:solidFill>
              <a:latin typeface="Tw Cen MT" panose="020B0602020104020603" pitchFamily="34" charset="-18"/>
            </a:endParaRPr>
          </a:p>
          <a:p>
            <a:pPr eaLnBrk="0" fontAlgn="base" hangingPunct="0">
              <a:spcBef>
                <a:spcPct val="0"/>
              </a:spcBef>
              <a:spcAft>
                <a:spcPct val="0"/>
              </a:spcAft>
              <a:defRPr/>
            </a:pPr>
            <a:r>
              <a:rPr lang="pl-PL" sz="2400" b="1" dirty="0">
                <a:solidFill>
                  <a:srgbClr val="0070C0"/>
                </a:solidFill>
                <a:latin typeface="Tw Cen MT" panose="020B0602020104020603" pitchFamily="34" charset="-18"/>
              </a:rPr>
              <a:t>3</a:t>
            </a:r>
            <a:r>
              <a:rPr lang="pl-PL" sz="2400" dirty="0">
                <a:solidFill>
                  <a:srgbClr val="0070C0"/>
                </a:solidFill>
                <a:latin typeface="Tw Cen MT" panose="020B0602020104020603" pitchFamily="34" charset="-18"/>
              </a:rPr>
              <a:t>.</a:t>
            </a:r>
            <a:r>
              <a:rPr lang="pl-PL" sz="2400" dirty="0">
                <a:solidFill>
                  <a:prstClr val="black"/>
                </a:solidFill>
                <a:latin typeface="Tw Cen MT" panose="020B0602020104020603" pitchFamily="34" charset="-18"/>
              </a:rPr>
              <a:t> </a:t>
            </a:r>
            <a:r>
              <a:rPr lang="pl-PL" sz="2400" b="1" dirty="0">
                <a:solidFill>
                  <a:srgbClr val="0070C0"/>
                </a:solidFill>
                <a:latin typeface="Tw Cen MT" panose="020B0602020104020603" pitchFamily="34" charset="-18"/>
              </a:rPr>
              <a:t>DIAGNOSIS </a:t>
            </a:r>
          </a:p>
          <a:p>
            <a:pPr eaLnBrk="0" fontAlgn="base" hangingPunct="0">
              <a:spcBef>
                <a:spcPct val="0"/>
              </a:spcBef>
              <a:spcAft>
                <a:spcPct val="0"/>
              </a:spcAft>
              <a:defRPr/>
            </a:pPr>
            <a:endParaRPr lang="pl-PL" sz="2400" dirty="0">
              <a:solidFill>
                <a:prstClr val="black"/>
              </a:solidFill>
              <a:latin typeface="Tw Cen MT" panose="020B0602020104020603" pitchFamily="34" charset="-18"/>
            </a:endParaRPr>
          </a:p>
          <a:p>
            <a:pPr eaLnBrk="0" fontAlgn="base" hangingPunct="0">
              <a:spcBef>
                <a:spcPct val="0"/>
              </a:spcBef>
              <a:spcAft>
                <a:spcPct val="0"/>
              </a:spcAft>
              <a:defRPr/>
            </a:pPr>
            <a:r>
              <a:rPr lang="pl-PL" sz="2400" b="1" dirty="0">
                <a:solidFill>
                  <a:srgbClr val="0070C0"/>
                </a:solidFill>
                <a:latin typeface="Tw Cen MT" panose="020B0602020104020603" pitchFamily="34" charset="-18"/>
              </a:rPr>
              <a:t>4. HELP </a:t>
            </a:r>
          </a:p>
          <a:p>
            <a:endParaRPr lang="pl-PL"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81766278-7962-4B1E-B19F-ED3D2961C759}"/>
              </a:ext>
            </a:extLst>
          </p:cNvPr>
          <p:cNvSpPr txBox="1"/>
          <p:nvPr/>
        </p:nvSpPr>
        <p:spPr>
          <a:xfrm>
            <a:off x="502921" y="954594"/>
            <a:ext cx="11551920" cy="3046988"/>
          </a:xfrm>
          <a:prstGeom prst="rect">
            <a:avLst/>
          </a:prstGeom>
          <a:noFill/>
        </p:spPr>
        <p:txBody>
          <a:bodyPr wrap="square">
            <a:spAutoFit/>
          </a:bodyPr>
          <a:lstStyle/>
          <a:p>
            <a:pPr marL="285750" indent="-285750" eaLnBrk="0" fontAlgn="base" hangingPunct="0">
              <a:spcBef>
                <a:spcPct val="0"/>
              </a:spcBef>
              <a:spcAft>
                <a:spcPct val="0"/>
              </a:spcAft>
              <a:buFont typeface="Wingdings" panose="05000000000000000000" pitchFamily="2" charset="2"/>
              <a:buChar char="Ø"/>
              <a:defRPr/>
            </a:pPr>
            <a:r>
              <a:rPr lang="pl-PL" sz="3200" dirty="0">
                <a:solidFill>
                  <a:prstClr val="black"/>
                </a:solidFill>
                <a:latin typeface="Tw Cen MT" panose="020B0602020104020603" pitchFamily="34" charset="-18"/>
              </a:rPr>
              <a:t> </a:t>
            </a:r>
            <a:r>
              <a:rPr lang="pl-PL" sz="3200" dirty="0" err="1">
                <a:solidFill>
                  <a:prstClr val="black"/>
                </a:solidFill>
                <a:latin typeface="Tw Cen MT" panose="020B0602020104020603" pitchFamily="34" charset="-18"/>
              </a:rPr>
              <a:t>forums</a:t>
            </a:r>
            <a:r>
              <a:rPr lang="pl-PL" sz="3200" dirty="0">
                <a:solidFill>
                  <a:prstClr val="black"/>
                </a:solidFill>
                <a:latin typeface="Tw Cen MT" panose="020B0602020104020603" pitchFamily="34" charset="-18"/>
              </a:rPr>
              <a:t>, </a:t>
            </a:r>
            <a:r>
              <a:rPr lang="pl-PL" sz="3200" dirty="0" err="1">
                <a:solidFill>
                  <a:prstClr val="black"/>
                </a:solidFill>
                <a:latin typeface="Tw Cen MT" panose="020B0602020104020603" pitchFamily="34" charset="-18"/>
              </a:rPr>
              <a:t>platforms</a:t>
            </a:r>
            <a:r>
              <a:rPr lang="pl-PL" sz="3200" dirty="0">
                <a:solidFill>
                  <a:prstClr val="black"/>
                </a:solidFill>
                <a:latin typeface="Tw Cen MT" panose="020B0602020104020603" pitchFamily="34" charset="-18"/>
              </a:rPr>
              <a:t>, </a:t>
            </a:r>
            <a:r>
              <a:rPr lang="pl-PL" sz="3200" dirty="0" err="1">
                <a:solidFill>
                  <a:prstClr val="black"/>
                </a:solidFill>
                <a:latin typeface="Tw Cen MT" panose="020B0602020104020603" pitchFamily="34" charset="-18"/>
              </a:rPr>
              <a:t>applications</a:t>
            </a:r>
            <a:r>
              <a:rPr lang="pl-PL" sz="3200" dirty="0">
                <a:solidFill>
                  <a:prstClr val="black"/>
                </a:solidFill>
                <a:latin typeface="Tw Cen MT" panose="020B0602020104020603" pitchFamily="34" charset="-18"/>
              </a:rPr>
              <a:t> - </a:t>
            </a:r>
            <a:r>
              <a:rPr lang="pl-PL" sz="3200" dirty="0" err="1">
                <a:solidFill>
                  <a:prstClr val="black"/>
                </a:solidFill>
                <a:latin typeface="Tw Cen MT" panose="020B0602020104020603" pitchFamily="34" charset="-18"/>
              </a:rPr>
              <a:t>employers</a:t>
            </a:r>
            <a:r>
              <a:rPr lang="pl-PL" sz="3200" dirty="0">
                <a:solidFill>
                  <a:prstClr val="black"/>
                </a:solidFill>
                <a:latin typeface="Tw Cen MT" panose="020B0602020104020603" pitchFamily="34" charset="-18"/>
              </a:rPr>
              <a:t> and </a:t>
            </a:r>
            <a:r>
              <a:rPr lang="pl-PL" sz="3200" dirty="0" err="1">
                <a:solidFill>
                  <a:prstClr val="black"/>
                </a:solidFill>
                <a:latin typeface="Tw Cen MT" panose="020B0602020104020603" pitchFamily="34" charset="-18"/>
              </a:rPr>
              <a:t>employess</a:t>
            </a:r>
            <a:endParaRPr lang="pl-PL" sz="3200" dirty="0">
              <a:solidFill>
                <a:prstClr val="black"/>
              </a:solidFill>
              <a:latin typeface="Tw Cen MT" panose="020B0602020104020603" pitchFamily="34" charset="-18"/>
            </a:endParaRPr>
          </a:p>
          <a:p>
            <a:pPr marL="285750" indent="-285750" eaLnBrk="0" fontAlgn="base" hangingPunct="0">
              <a:spcBef>
                <a:spcPct val="0"/>
              </a:spcBef>
              <a:spcAft>
                <a:spcPct val="0"/>
              </a:spcAft>
              <a:buFont typeface="Wingdings" panose="05000000000000000000" pitchFamily="2" charset="2"/>
              <a:buChar char="Ø"/>
              <a:defRPr/>
            </a:pPr>
            <a:endParaRPr lang="pl-PL" sz="3200" dirty="0">
              <a:solidFill>
                <a:prstClr val="black"/>
              </a:solidFill>
              <a:latin typeface="Tw Cen MT" panose="020B0602020104020603" pitchFamily="34" charset="-18"/>
            </a:endParaRPr>
          </a:p>
          <a:p>
            <a:pPr marL="285750" indent="-285750" eaLnBrk="0" fontAlgn="base" hangingPunct="0">
              <a:spcBef>
                <a:spcPct val="0"/>
              </a:spcBef>
              <a:spcAft>
                <a:spcPct val="0"/>
              </a:spcAft>
              <a:buFont typeface="Wingdings" panose="05000000000000000000" pitchFamily="2" charset="2"/>
              <a:buChar char="Ø"/>
              <a:defRPr/>
            </a:pPr>
            <a:endParaRPr lang="pl-PL" sz="3200" dirty="0">
              <a:solidFill>
                <a:prstClr val="black"/>
              </a:solidFill>
              <a:latin typeface="Tw Cen MT" panose="020B0602020104020603" pitchFamily="34" charset="-18"/>
            </a:endParaRPr>
          </a:p>
          <a:p>
            <a:pPr eaLnBrk="0" fontAlgn="base" hangingPunct="0">
              <a:spcBef>
                <a:spcPct val="0"/>
              </a:spcBef>
              <a:spcAft>
                <a:spcPct val="0"/>
              </a:spcAft>
              <a:defRPr/>
            </a:pPr>
            <a:r>
              <a:rPr lang="pl-PL" sz="3200" dirty="0">
                <a:solidFill>
                  <a:prstClr val="black"/>
                </a:solidFill>
                <a:latin typeface="Tw Cen MT" panose="020B0602020104020603" pitchFamily="34" charset="-18"/>
              </a:rPr>
              <a:t>	</a:t>
            </a:r>
          </a:p>
          <a:p>
            <a:pPr eaLnBrk="0" fontAlgn="base" hangingPunct="0">
              <a:spcBef>
                <a:spcPct val="0"/>
              </a:spcBef>
              <a:spcAft>
                <a:spcPct val="0"/>
              </a:spcAft>
              <a:defRPr/>
            </a:pPr>
            <a:endParaRPr lang="pl-PL" sz="3200" dirty="0">
              <a:solidFill>
                <a:prstClr val="black"/>
              </a:solidFill>
              <a:latin typeface="Tw Cen MT" panose="020B0602020104020603" pitchFamily="34" charset="-18"/>
            </a:endParaRPr>
          </a:p>
          <a:p>
            <a:pPr eaLnBrk="0" fontAlgn="base" hangingPunct="0">
              <a:spcBef>
                <a:spcPct val="0"/>
              </a:spcBef>
              <a:spcAft>
                <a:spcPct val="0"/>
              </a:spcAft>
              <a:defRPr/>
            </a:pPr>
            <a:r>
              <a:rPr lang="pl-PL" sz="3200" dirty="0">
                <a:solidFill>
                  <a:prstClr val="black"/>
                </a:solidFill>
                <a:latin typeface="Tw Cen MT" panose="020B0602020104020603" pitchFamily="34" charset="-18"/>
              </a:rPr>
              <a:t>			             exchange of </a:t>
            </a:r>
            <a:r>
              <a:rPr lang="pl-PL" sz="3200" dirty="0" err="1">
                <a:solidFill>
                  <a:prstClr val="black"/>
                </a:solidFill>
                <a:latin typeface="Tw Cen MT" panose="020B0602020104020603" pitchFamily="34" charset="-18"/>
              </a:rPr>
              <a:t>good</a:t>
            </a:r>
            <a:r>
              <a:rPr lang="pl-PL" sz="3200" dirty="0">
                <a:solidFill>
                  <a:prstClr val="black"/>
                </a:solidFill>
                <a:latin typeface="Tw Cen MT" panose="020B0602020104020603" pitchFamily="34" charset="-18"/>
              </a:rPr>
              <a:t> </a:t>
            </a:r>
            <a:r>
              <a:rPr lang="pl-PL" sz="3200" dirty="0" err="1">
                <a:solidFill>
                  <a:prstClr val="black"/>
                </a:solidFill>
                <a:latin typeface="Tw Cen MT" panose="020B0602020104020603" pitchFamily="34" charset="-18"/>
              </a:rPr>
              <a:t>practises</a:t>
            </a:r>
            <a:r>
              <a:rPr lang="pl-PL" sz="3200" dirty="0">
                <a:solidFill>
                  <a:prstClr val="black"/>
                </a:solidFill>
                <a:latin typeface="Tw Cen MT" panose="020B0602020104020603" pitchFamily="34" charset="-18"/>
              </a:rPr>
              <a:t>, </a:t>
            </a:r>
            <a:r>
              <a:rPr lang="pl-PL" sz="3200" dirty="0" err="1">
                <a:solidFill>
                  <a:prstClr val="black"/>
                </a:solidFill>
                <a:latin typeface="Tw Cen MT" panose="020B0602020104020603" pitchFamily="34" charset="-18"/>
              </a:rPr>
              <a:t>eduaction</a:t>
            </a:r>
            <a:endParaRPr lang="pl-PL" sz="3200" dirty="0">
              <a:solidFill>
                <a:prstClr val="black"/>
              </a:solidFill>
              <a:latin typeface="Tw Cen MT" panose="020B0602020104020603" pitchFamily="34" charset="-18"/>
            </a:endParaRPr>
          </a:p>
        </p:txBody>
      </p:sp>
      <p:sp>
        <p:nvSpPr>
          <p:cNvPr id="3" name="Strzałka: w dół 2">
            <a:extLst>
              <a:ext uri="{FF2B5EF4-FFF2-40B4-BE49-F238E27FC236}">
                <a16:creationId xmlns:a16="http://schemas.microsoft.com/office/drawing/2014/main" id="{BC0EF46C-4E2A-4D72-941F-8DC9248C27FB}"/>
              </a:ext>
            </a:extLst>
          </p:cNvPr>
          <p:cNvSpPr/>
          <p:nvPr/>
        </p:nvSpPr>
        <p:spPr>
          <a:xfrm>
            <a:off x="5991543" y="2205673"/>
            <a:ext cx="574675" cy="9429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pl-PL">
              <a:solidFill>
                <a:prstClr val="white"/>
              </a:solidFill>
              <a:latin typeface="Tw Cen MT" panose="020B0602020104020603"/>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A918AF65-4E48-4863-B36D-82376E45FF8D}"/>
              </a:ext>
            </a:extLst>
          </p:cNvPr>
          <p:cNvPicPr>
            <a:picLocks noChangeAspect="1"/>
          </p:cNvPicPr>
          <p:nvPr/>
        </p:nvPicPr>
        <p:blipFill>
          <a:blip r:embed="rId2"/>
          <a:stretch>
            <a:fillRect/>
          </a:stretch>
        </p:blipFill>
        <p:spPr>
          <a:xfrm>
            <a:off x="0" y="0"/>
            <a:ext cx="12187942" cy="6278245"/>
          </a:xfrm>
          <a:prstGeom prst="rect">
            <a:avLst/>
          </a:prstGeom>
        </p:spPr>
      </p:pic>
    </p:spTree>
    <p:extLst>
      <p:ext uri="{BB962C8B-B14F-4D97-AF65-F5344CB8AC3E}">
        <p14:creationId xmlns:p14="http://schemas.microsoft.com/office/powerpoint/2010/main" val="3214926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35609A9-FAC9-42E3-B26F-AAE3711BC0C2}"/>
              </a:ext>
            </a:extLst>
          </p:cNvPr>
          <p:cNvSpPr txBox="1"/>
          <p:nvPr/>
        </p:nvSpPr>
        <p:spPr>
          <a:xfrm>
            <a:off x="584200" y="965448"/>
            <a:ext cx="11023600" cy="5201424"/>
          </a:xfrm>
          <a:prstGeom prst="rect">
            <a:avLst/>
          </a:prstGeom>
          <a:noFill/>
        </p:spPr>
        <p:txBody>
          <a:bodyPr wrap="square" rtlCol="0">
            <a:spAutoFit/>
          </a:bodyPr>
          <a:lstStyle/>
          <a:p>
            <a:pPr algn="ctr"/>
            <a:endParaRPr lang="pl-PL" sz="2000" b="1" dirty="0"/>
          </a:p>
          <a:p>
            <a:pPr algn="ctr"/>
            <a:r>
              <a:rPr lang="en-US" sz="2400" b="1" dirty="0"/>
              <a:t>There is a growing awareness among employers of the role they should play in supporting the mental health of their employees. </a:t>
            </a:r>
            <a:endParaRPr lang="pl-PL" sz="2400" b="1" dirty="0"/>
          </a:p>
          <a:p>
            <a:endParaRPr lang="pl-PL" sz="2400" dirty="0"/>
          </a:p>
          <a:p>
            <a:endParaRPr lang="pl-PL" sz="2400" dirty="0"/>
          </a:p>
          <a:p>
            <a:r>
              <a:rPr lang="en-US" sz="2400" dirty="0"/>
              <a:t>When caring for the general wellbeing of employees, companies most often demonstrate </a:t>
            </a:r>
            <a:r>
              <a:rPr lang="en-US" sz="2400" b="1" dirty="0"/>
              <a:t>a holistic approach</a:t>
            </a:r>
            <a:r>
              <a:rPr lang="en-US" sz="2400" dirty="0"/>
              <a:t>. Implemented well-being </a:t>
            </a:r>
            <a:r>
              <a:rPr lang="en-US" sz="2400" dirty="0" err="1"/>
              <a:t>programmes</a:t>
            </a:r>
            <a:r>
              <a:rPr lang="en-US" sz="2400" dirty="0"/>
              <a:t> usually include solutions to develop universal soft skills (e.g. the ability to manage stress), as well as encouraging employees to lead healthy lifestyles and undertake activities that can help them find their way in the new reality (e.g. exercise). </a:t>
            </a:r>
            <a:endParaRPr lang="pl-PL" sz="2400" dirty="0"/>
          </a:p>
          <a:p>
            <a:endParaRPr lang="pl-PL" sz="2400" dirty="0"/>
          </a:p>
          <a:p>
            <a:r>
              <a:rPr lang="en-US" sz="2400" dirty="0"/>
              <a:t>In addition, psychological tele</a:t>
            </a:r>
            <a:r>
              <a:rPr lang="pl-PL" sz="2400" dirty="0"/>
              <a:t>-</a:t>
            </a:r>
            <a:r>
              <a:rPr lang="pl-PL" sz="2400" dirty="0" err="1"/>
              <a:t>councelling</a:t>
            </a:r>
            <a:r>
              <a:rPr lang="pl-PL" sz="2400" dirty="0"/>
              <a:t> </a:t>
            </a:r>
            <a:r>
              <a:rPr lang="en-US" sz="2400" dirty="0"/>
              <a:t>, comprehensive health assessments, group support </a:t>
            </a:r>
            <a:r>
              <a:rPr lang="en-US" sz="2400" dirty="0" err="1"/>
              <a:t>programmes</a:t>
            </a:r>
            <a:r>
              <a:rPr lang="en-US" sz="2400" dirty="0"/>
              <a:t>, webinars with health experts and online courses related to mindfulness are increasingly on offer to employees.</a:t>
            </a:r>
            <a:endParaRPr lang="pl-PL" sz="2400" dirty="0"/>
          </a:p>
        </p:txBody>
      </p:sp>
      <p:sp>
        <p:nvSpPr>
          <p:cNvPr id="3" name="pole tekstowe 2">
            <a:extLst>
              <a:ext uri="{FF2B5EF4-FFF2-40B4-BE49-F238E27FC236}">
                <a16:creationId xmlns:a16="http://schemas.microsoft.com/office/drawing/2014/main" id="{6F3260D7-0B70-41B7-9B14-BB19240742E4}"/>
              </a:ext>
            </a:extLst>
          </p:cNvPr>
          <p:cNvSpPr txBox="1"/>
          <p:nvPr/>
        </p:nvSpPr>
        <p:spPr>
          <a:xfrm>
            <a:off x="284480" y="6362839"/>
            <a:ext cx="5252720" cy="369332"/>
          </a:xfrm>
          <a:prstGeom prst="rect">
            <a:avLst/>
          </a:prstGeom>
          <a:noFill/>
        </p:spPr>
        <p:txBody>
          <a:bodyPr wrap="square" rtlCol="0">
            <a:spAutoFit/>
          </a:bodyPr>
          <a:lstStyle/>
          <a:p>
            <a:r>
              <a:rPr lang="pl-PL" dirty="0"/>
              <a:t>https://www.hays.pl/</a:t>
            </a:r>
          </a:p>
        </p:txBody>
      </p:sp>
      <p:sp>
        <p:nvSpPr>
          <p:cNvPr id="4" name="pole tekstowe 3">
            <a:extLst>
              <a:ext uri="{FF2B5EF4-FFF2-40B4-BE49-F238E27FC236}">
                <a16:creationId xmlns:a16="http://schemas.microsoft.com/office/drawing/2014/main" id="{0193A5F3-E240-4AA8-A606-EC5742157B98}"/>
              </a:ext>
            </a:extLst>
          </p:cNvPr>
          <p:cNvSpPr txBox="1"/>
          <p:nvPr/>
        </p:nvSpPr>
        <p:spPr>
          <a:xfrm>
            <a:off x="3032760" y="310495"/>
            <a:ext cx="6126480" cy="646331"/>
          </a:xfrm>
          <a:prstGeom prst="rect">
            <a:avLst/>
          </a:prstGeom>
          <a:noFill/>
        </p:spPr>
        <p:txBody>
          <a:bodyPr wrap="square" rtlCol="0">
            <a:spAutoFit/>
          </a:bodyPr>
          <a:lstStyle/>
          <a:p>
            <a:pPr algn="ctr"/>
            <a:r>
              <a:rPr lang="pl-PL" sz="3600" b="1" dirty="0"/>
              <a:t>CHANGE  IN  ATTITIUDE </a:t>
            </a:r>
          </a:p>
        </p:txBody>
      </p:sp>
    </p:spTree>
    <p:extLst>
      <p:ext uri="{BB962C8B-B14F-4D97-AF65-F5344CB8AC3E}">
        <p14:creationId xmlns:p14="http://schemas.microsoft.com/office/powerpoint/2010/main" val="150464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A2E8EE14-2BD1-404A-B2DF-6C7D3070D6E3}"/>
              </a:ext>
            </a:extLst>
          </p:cNvPr>
          <p:cNvSpPr txBox="1"/>
          <p:nvPr/>
        </p:nvSpPr>
        <p:spPr>
          <a:xfrm>
            <a:off x="2509520" y="458986"/>
            <a:ext cx="9489440" cy="769441"/>
          </a:xfrm>
          <a:prstGeom prst="rect">
            <a:avLst/>
          </a:prstGeom>
          <a:noFill/>
        </p:spPr>
        <p:txBody>
          <a:bodyPr wrap="square" rtlCol="0">
            <a:spAutoFit/>
          </a:bodyPr>
          <a:lstStyle/>
          <a:p>
            <a:r>
              <a:rPr lang="en-US" sz="4400" b="1" dirty="0"/>
              <a:t>THE </a:t>
            </a:r>
            <a:r>
              <a:rPr lang="pl-PL" sz="4400" b="1" dirty="0"/>
              <a:t> </a:t>
            </a:r>
            <a:r>
              <a:rPr lang="en-US" sz="4400" b="1" dirty="0"/>
              <a:t>RIGHT</a:t>
            </a:r>
            <a:r>
              <a:rPr lang="pl-PL" sz="4400" b="1" dirty="0"/>
              <a:t> </a:t>
            </a:r>
            <a:r>
              <a:rPr lang="en-US" sz="4400" b="1" dirty="0"/>
              <a:t> TO</a:t>
            </a:r>
            <a:r>
              <a:rPr lang="pl-PL" sz="4400" b="1" dirty="0"/>
              <a:t> </a:t>
            </a:r>
            <a:r>
              <a:rPr lang="en-US" sz="4400" b="1" dirty="0"/>
              <a:t> BE </a:t>
            </a:r>
            <a:r>
              <a:rPr lang="pl-PL" sz="4400" b="1" dirty="0"/>
              <a:t> </a:t>
            </a:r>
            <a:r>
              <a:rPr lang="en-US" sz="4400" b="1" dirty="0"/>
              <a:t>OFFLINE </a:t>
            </a:r>
            <a:r>
              <a:rPr lang="pl-PL" sz="4400" b="1" dirty="0"/>
              <a:t> </a:t>
            </a:r>
          </a:p>
        </p:txBody>
      </p:sp>
      <p:sp>
        <p:nvSpPr>
          <p:cNvPr id="3" name="pole tekstowe 2">
            <a:extLst>
              <a:ext uri="{FF2B5EF4-FFF2-40B4-BE49-F238E27FC236}">
                <a16:creationId xmlns:a16="http://schemas.microsoft.com/office/drawing/2014/main" id="{74CF73F2-27EF-4B4A-93BC-AE9DFEC0A9F7}"/>
              </a:ext>
            </a:extLst>
          </p:cNvPr>
          <p:cNvSpPr txBox="1"/>
          <p:nvPr/>
        </p:nvSpPr>
        <p:spPr>
          <a:xfrm>
            <a:off x="487680" y="1849120"/>
            <a:ext cx="10129520" cy="3600986"/>
          </a:xfrm>
          <a:prstGeom prst="rect">
            <a:avLst/>
          </a:prstGeom>
          <a:noFill/>
        </p:spPr>
        <p:txBody>
          <a:bodyPr wrap="square" rtlCol="0">
            <a:spAutoFit/>
          </a:bodyPr>
          <a:lstStyle/>
          <a:p>
            <a:r>
              <a:rPr lang="en-US" sz="2400" b="1" dirty="0">
                <a:solidFill>
                  <a:srgbClr val="0000CC"/>
                </a:solidFill>
              </a:rPr>
              <a:t>TAKING </a:t>
            </a:r>
            <a:r>
              <a:rPr lang="pl-PL" sz="2400" b="1" dirty="0">
                <a:solidFill>
                  <a:srgbClr val="0000CC"/>
                </a:solidFill>
              </a:rPr>
              <a:t> </a:t>
            </a:r>
            <a:r>
              <a:rPr lang="en-US" sz="2400" b="1" dirty="0">
                <a:solidFill>
                  <a:srgbClr val="0000CC"/>
                </a:solidFill>
              </a:rPr>
              <a:t>CARE</a:t>
            </a:r>
            <a:r>
              <a:rPr lang="pl-PL" sz="2400" b="1" dirty="0">
                <a:solidFill>
                  <a:srgbClr val="0000CC"/>
                </a:solidFill>
              </a:rPr>
              <a:t> </a:t>
            </a:r>
            <a:r>
              <a:rPr lang="en-US" sz="2400" b="1" dirty="0">
                <a:solidFill>
                  <a:srgbClr val="0000CC"/>
                </a:solidFill>
              </a:rPr>
              <a:t> OF</a:t>
            </a:r>
            <a:r>
              <a:rPr lang="pl-PL" sz="2400" b="1" dirty="0">
                <a:solidFill>
                  <a:srgbClr val="0000CC"/>
                </a:solidFill>
              </a:rPr>
              <a:t> </a:t>
            </a:r>
            <a:r>
              <a:rPr lang="en-US" sz="2400" b="1" dirty="0">
                <a:solidFill>
                  <a:srgbClr val="0000CC"/>
                </a:solidFill>
              </a:rPr>
              <a:t> EACH </a:t>
            </a:r>
            <a:r>
              <a:rPr lang="pl-PL" sz="2400" b="1" dirty="0">
                <a:solidFill>
                  <a:srgbClr val="0000CC"/>
                </a:solidFill>
              </a:rPr>
              <a:t> </a:t>
            </a:r>
            <a:r>
              <a:rPr lang="en-US" sz="2400" b="1" dirty="0">
                <a:solidFill>
                  <a:srgbClr val="0000CC"/>
                </a:solidFill>
              </a:rPr>
              <a:t>OTHER</a:t>
            </a:r>
            <a:r>
              <a:rPr lang="pl-PL" sz="2400" b="1" dirty="0">
                <a:solidFill>
                  <a:srgbClr val="0000CC"/>
                </a:solidFill>
              </a:rPr>
              <a:t> :</a:t>
            </a:r>
          </a:p>
          <a:p>
            <a:endParaRPr lang="pl-PL" dirty="0"/>
          </a:p>
          <a:p>
            <a:pPr>
              <a:lnSpc>
                <a:spcPct val="150000"/>
              </a:lnSpc>
            </a:pPr>
            <a:r>
              <a:rPr lang="pl-PL" sz="2800" dirty="0"/>
              <a:t>- </a:t>
            </a:r>
            <a:r>
              <a:rPr lang="en-US" sz="2800" dirty="0"/>
              <a:t>employer for employee </a:t>
            </a:r>
          </a:p>
          <a:p>
            <a:pPr>
              <a:lnSpc>
                <a:spcPct val="150000"/>
              </a:lnSpc>
            </a:pPr>
            <a:r>
              <a:rPr lang="pl-PL" sz="2800" dirty="0"/>
              <a:t>- </a:t>
            </a:r>
            <a:r>
              <a:rPr lang="en-US" sz="2800" dirty="0"/>
              <a:t>the employee for himself</a:t>
            </a:r>
          </a:p>
          <a:p>
            <a:pPr>
              <a:lnSpc>
                <a:spcPct val="150000"/>
              </a:lnSpc>
            </a:pPr>
            <a:r>
              <a:rPr lang="pl-PL" sz="2800" dirty="0"/>
              <a:t>- </a:t>
            </a:r>
            <a:r>
              <a:rPr lang="en-US" sz="2800" dirty="0"/>
              <a:t>employee for employee </a:t>
            </a:r>
          </a:p>
          <a:p>
            <a:pPr>
              <a:lnSpc>
                <a:spcPct val="150000"/>
              </a:lnSpc>
            </a:pPr>
            <a:r>
              <a:rPr lang="pl-PL" sz="2800" dirty="0"/>
              <a:t>- </a:t>
            </a:r>
            <a:r>
              <a:rPr lang="en-US" sz="2800" dirty="0"/>
              <a:t>the employee for the employer </a:t>
            </a:r>
          </a:p>
          <a:p>
            <a:endParaRPr lang="pl-PL" dirty="0"/>
          </a:p>
        </p:txBody>
      </p:sp>
      <p:pic>
        <p:nvPicPr>
          <p:cNvPr id="5122" name="Picture 2" descr="194,900+ Disconnected Illustrations, Royalty-Free Vector Graphics &amp; Clip  Art - iStock | Disconnected icon, Disconnected concept, Disconnected data">
            <a:extLst>
              <a:ext uri="{FF2B5EF4-FFF2-40B4-BE49-F238E27FC236}">
                <a16:creationId xmlns:a16="http://schemas.microsoft.com/office/drawing/2014/main" id="{D5CFC6BA-869F-47B0-995D-544F0DD40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8238" y="1971358"/>
            <a:ext cx="3128962" cy="3128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930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A69A7EB5-6348-42F7-B592-A0080AF0EEAE}"/>
              </a:ext>
            </a:extLst>
          </p:cNvPr>
          <p:cNvSpPr txBox="1"/>
          <p:nvPr/>
        </p:nvSpPr>
        <p:spPr>
          <a:xfrm>
            <a:off x="2550160" y="274320"/>
            <a:ext cx="6644640" cy="769441"/>
          </a:xfrm>
          <a:prstGeom prst="rect">
            <a:avLst/>
          </a:prstGeom>
          <a:noFill/>
        </p:spPr>
        <p:txBody>
          <a:bodyPr wrap="square" rtlCol="0">
            <a:spAutoFit/>
          </a:bodyPr>
          <a:lstStyle/>
          <a:p>
            <a:pPr algn="ctr"/>
            <a:r>
              <a:rPr lang="pl-PL" sz="4400" b="1" dirty="0"/>
              <a:t>SELF – CARE </a:t>
            </a:r>
          </a:p>
        </p:txBody>
      </p:sp>
      <p:sp>
        <p:nvSpPr>
          <p:cNvPr id="3" name="pole tekstowe 2">
            <a:extLst>
              <a:ext uri="{FF2B5EF4-FFF2-40B4-BE49-F238E27FC236}">
                <a16:creationId xmlns:a16="http://schemas.microsoft.com/office/drawing/2014/main" id="{00CEBAB1-E90F-4401-93B6-083582F455EB}"/>
              </a:ext>
            </a:extLst>
          </p:cNvPr>
          <p:cNvSpPr txBox="1"/>
          <p:nvPr/>
        </p:nvSpPr>
        <p:spPr>
          <a:xfrm>
            <a:off x="355600" y="1381760"/>
            <a:ext cx="10657840" cy="7232749"/>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t>Setting boundaries for yourself and others</a:t>
            </a:r>
            <a:endParaRPr lang="pl-PL" sz="2800" dirty="0"/>
          </a:p>
          <a:p>
            <a:pPr marL="457200" indent="-457200">
              <a:buFont typeface="Wingdings" panose="05000000000000000000" pitchFamily="2" charset="2"/>
              <a:buChar char="Ø"/>
            </a:pPr>
            <a:endParaRPr lang="pl-PL" sz="2800" dirty="0"/>
          </a:p>
          <a:p>
            <a:pPr marL="457200" indent="-457200">
              <a:buFont typeface="Wingdings" panose="05000000000000000000" pitchFamily="2" charset="2"/>
              <a:buChar char="Ø"/>
            </a:pPr>
            <a:r>
              <a:rPr lang="pl-PL" sz="2800" dirty="0" err="1"/>
              <a:t>Skillful</a:t>
            </a:r>
            <a:r>
              <a:rPr lang="pl-PL" sz="2800" dirty="0"/>
              <a:t> </a:t>
            </a:r>
            <a:r>
              <a:rPr lang="pl-PL" sz="2800" dirty="0" err="1"/>
              <a:t>time</a:t>
            </a:r>
            <a:r>
              <a:rPr lang="pl-PL" sz="2800" dirty="0"/>
              <a:t> management</a:t>
            </a:r>
          </a:p>
          <a:p>
            <a:pPr marL="457200" indent="-457200">
              <a:buFont typeface="Wingdings" panose="05000000000000000000" pitchFamily="2" charset="2"/>
              <a:buChar char="Ø"/>
            </a:pPr>
            <a:endParaRPr lang="pl-PL" sz="2800" dirty="0"/>
          </a:p>
          <a:p>
            <a:pPr marL="457200" indent="-457200">
              <a:buFont typeface="Wingdings" panose="05000000000000000000" pitchFamily="2" charset="2"/>
              <a:buChar char="Ø"/>
            </a:pPr>
            <a:r>
              <a:rPr lang="pl-PL" sz="2800" dirty="0" err="1"/>
              <a:t>Prioritization</a:t>
            </a:r>
            <a:r>
              <a:rPr lang="pl-PL" sz="2800" dirty="0"/>
              <a:t> of </a:t>
            </a:r>
            <a:r>
              <a:rPr lang="pl-PL" sz="2800" dirty="0" err="1"/>
              <a:t>tasks</a:t>
            </a:r>
            <a:r>
              <a:rPr lang="pl-PL" sz="2800" dirty="0"/>
              <a:t> - </a:t>
            </a:r>
            <a:r>
              <a:rPr lang="en-US" sz="2800" dirty="0"/>
              <a:t>Avoiding mental involvement in several activities at once </a:t>
            </a:r>
            <a:endParaRPr lang="pl-PL" sz="2800" dirty="0"/>
          </a:p>
          <a:p>
            <a:pPr marL="457200" indent="-457200">
              <a:buFont typeface="Wingdings" panose="05000000000000000000" pitchFamily="2" charset="2"/>
              <a:buChar char="Ø"/>
            </a:pPr>
            <a:endParaRPr lang="pl-PL" sz="2800" dirty="0"/>
          </a:p>
          <a:p>
            <a:pPr marL="457200" indent="-457200">
              <a:buFont typeface="Wingdings" panose="05000000000000000000" pitchFamily="2" charset="2"/>
              <a:buChar char="Ø"/>
            </a:pPr>
            <a:r>
              <a:rPr lang="en-US" sz="2800" dirty="0"/>
              <a:t>Taking short breaks at work for movement, taking care of movement after work </a:t>
            </a:r>
            <a:endParaRPr lang="pl-PL" sz="2800" dirty="0"/>
          </a:p>
          <a:p>
            <a:pPr marL="457200" indent="-457200">
              <a:buFont typeface="Wingdings" panose="05000000000000000000" pitchFamily="2" charset="2"/>
              <a:buChar char="Ø"/>
            </a:pPr>
            <a:endParaRPr lang="pl-PL" sz="2800" dirty="0"/>
          </a:p>
          <a:p>
            <a:pPr marL="457200" indent="-457200">
              <a:buFont typeface="Wingdings" panose="05000000000000000000" pitchFamily="2" charset="2"/>
              <a:buChar char="Ø"/>
            </a:pPr>
            <a:r>
              <a:rPr lang="pl-PL" sz="2800" dirty="0"/>
              <a:t>Virtual </a:t>
            </a:r>
            <a:r>
              <a:rPr lang="pl-PL" sz="2800" dirty="0" err="1"/>
              <a:t>self-discipline</a:t>
            </a:r>
            <a:r>
              <a:rPr lang="pl-PL" sz="2800" dirty="0"/>
              <a:t> </a:t>
            </a:r>
            <a:r>
              <a:rPr lang="pl-PL" sz="2800" dirty="0" err="1"/>
              <a:t>at</a:t>
            </a:r>
            <a:r>
              <a:rPr lang="pl-PL" sz="2800" dirty="0"/>
              <a:t> </a:t>
            </a:r>
            <a:r>
              <a:rPr lang="pl-PL" sz="2800" dirty="0" err="1"/>
              <a:t>home</a:t>
            </a:r>
            <a:r>
              <a:rPr lang="pl-PL" sz="2800" dirty="0"/>
              <a:t> </a:t>
            </a:r>
          </a:p>
          <a:p>
            <a:endParaRPr lang="pl-PL" sz="2800" dirty="0"/>
          </a:p>
          <a:p>
            <a:pPr marL="457200" indent="-457200">
              <a:buFontTx/>
              <a:buChar char="-"/>
            </a:pPr>
            <a:endParaRPr lang="pl-PL" sz="2800" dirty="0"/>
          </a:p>
          <a:p>
            <a:pPr marL="457200" indent="-457200">
              <a:buFontTx/>
              <a:buChar char="-"/>
            </a:pPr>
            <a:endParaRPr lang="pl-PL" sz="2800" dirty="0"/>
          </a:p>
          <a:p>
            <a:pPr marL="285750" indent="-285750">
              <a:buFontTx/>
              <a:buChar char="-"/>
            </a:pPr>
            <a:endParaRPr lang="pl-PL" dirty="0"/>
          </a:p>
          <a:p>
            <a:pPr marL="285750" indent="-285750">
              <a:buFontTx/>
              <a:buChar char="-"/>
            </a:pPr>
            <a:endParaRPr lang="pl-PL" dirty="0"/>
          </a:p>
          <a:p>
            <a:pPr marL="285750" indent="-285750">
              <a:buFontTx/>
              <a:buChar char="-"/>
            </a:pPr>
            <a:endParaRPr lang="pl-PL" dirty="0"/>
          </a:p>
          <a:p>
            <a:pPr marL="285750" indent="-285750">
              <a:buFontTx/>
              <a:buChar char="-"/>
            </a:pPr>
            <a:endParaRPr lang="pl-PL" dirty="0"/>
          </a:p>
        </p:txBody>
      </p:sp>
      <p:pic>
        <p:nvPicPr>
          <p:cNvPr id="4098" name="Picture 2" descr="Grafika wektorowa Stock: Self care or self compassion concept vector  illustration. Mental health or psychological therapy. Woman watering flower  on her head in flat design. | Adobe Stock">
            <a:extLst>
              <a:ext uri="{FF2B5EF4-FFF2-40B4-BE49-F238E27FC236}">
                <a16:creationId xmlns:a16="http://schemas.microsoft.com/office/drawing/2014/main" id="{BBDE56EC-E042-42A1-ACE9-184823DA0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0277" y="45751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026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442ACB4B-7122-44C1-907A-9BDD6850B190}"/>
              </a:ext>
            </a:extLst>
          </p:cNvPr>
          <p:cNvSpPr txBox="1"/>
          <p:nvPr/>
        </p:nvSpPr>
        <p:spPr>
          <a:xfrm>
            <a:off x="1249680" y="294640"/>
            <a:ext cx="10048240" cy="436880"/>
          </a:xfrm>
          <a:prstGeom prst="rect">
            <a:avLst/>
          </a:prstGeom>
          <a:noFill/>
        </p:spPr>
        <p:txBody>
          <a:bodyPr wrap="square" rtlCol="0">
            <a:spAutoFit/>
          </a:bodyPr>
          <a:lstStyle/>
          <a:p>
            <a:endParaRPr lang="pl-PL" dirty="0"/>
          </a:p>
        </p:txBody>
      </p:sp>
      <p:sp>
        <p:nvSpPr>
          <p:cNvPr id="3" name="pole tekstowe 2">
            <a:extLst>
              <a:ext uri="{FF2B5EF4-FFF2-40B4-BE49-F238E27FC236}">
                <a16:creationId xmlns:a16="http://schemas.microsoft.com/office/drawing/2014/main" id="{C600F3CA-8C13-42E7-9844-EFFFD13D8B09}"/>
              </a:ext>
            </a:extLst>
          </p:cNvPr>
          <p:cNvSpPr txBox="1"/>
          <p:nvPr/>
        </p:nvSpPr>
        <p:spPr>
          <a:xfrm>
            <a:off x="2133600" y="294640"/>
            <a:ext cx="8087360" cy="646331"/>
          </a:xfrm>
          <a:prstGeom prst="rect">
            <a:avLst/>
          </a:prstGeom>
          <a:noFill/>
        </p:spPr>
        <p:txBody>
          <a:bodyPr wrap="square" rtlCol="0">
            <a:spAutoFit/>
          </a:bodyPr>
          <a:lstStyle/>
          <a:p>
            <a:pPr algn="ctr"/>
            <a:r>
              <a:rPr lang="pl-PL" sz="3600" b="1" dirty="0" err="1"/>
              <a:t>Actions</a:t>
            </a:r>
            <a:r>
              <a:rPr lang="pl-PL" sz="3600" b="1" dirty="0"/>
              <a:t> to be </a:t>
            </a:r>
            <a:r>
              <a:rPr lang="pl-PL" sz="3600" b="1" dirty="0" err="1"/>
              <a:t>taken</a:t>
            </a:r>
            <a:r>
              <a:rPr lang="pl-PL" sz="3600" b="1" dirty="0"/>
              <a:t>:</a:t>
            </a:r>
          </a:p>
        </p:txBody>
      </p:sp>
      <p:sp>
        <p:nvSpPr>
          <p:cNvPr id="5" name="pole tekstowe 4">
            <a:extLst>
              <a:ext uri="{FF2B5EF4-FFF2-40B4-BE49-F238E27FC236}">
                <a16:creationId xmlns:a16="http://schemas.microsoft.com/office/drawing/2014/main" id="{6D4E76E5-5C0E-4A6D-A0EA-699DF38EABB9}"/>
              </a:ext>
            </a:extLst>
          </p:cNvPr>
          <p:cNvSpPr txBox="1"/>
          <p:nvPr/>
        </p:nvSpPr>
        <p:spPr>
          <a:xfrm>
            <a:off x="538480" y="1828800"/>
            <a:ext cx="9926320" cy="3785652"/>
          </a:xfrm>
          <a:prstGeom prst="rect">
            <a:avLst/>
          </a:prstGeom>
          <a:noFill/>
        </p:spPr>
        <p:txBody>
          <a:bodyPr wrap="square" rtlCol="0">
            <a:spAutoFit/>
          </a:bodyPr>
          <a:lstStyle/>
          <a:p>
            <a:pPr marL="342900" indent="-342900">
              <a:buAutoNum type="arabicPeriod"/>
            </a:pPr>
            <a:r>
              <a:rPr lang="pl-PL" sz="3200" dirty="0" err="1"/>
              <a:t>Psychoeducation</a:t>
            </a:r>
            <a:endParaRPr lang="pl-PL" sz="3200" dirty="0"/>
          </a:p>
          <a:p>
            <a:pPr marL="342900" indent="-342900">
              <a:buAutoNum type="arabicPeriod"/>
            </a:pPr>
            <a:endParaRPr lang="pl-PL" sz="3200" dirty="0"/>
          </a:p>
          <a:p>
            <a:pPr marL="342900" indent="-342900">
              <a:buAutoNum type="arabicPeriod"/>
            </a:pPr>
            <a:r>
              <a:rPr lang="pl-PL" sz="3200" dirty="0"/>
              <a:t>Digital </a:t>
            </a:r>
            <a:r>
              <a:rPr lang="pl-PL" sz="3200" dirty="0" err="1"/>
              <a:t>education</a:t>
            </a:r>
            <a:r>
              <a:rPr lang="pl-PL" sz="3200" dirty="0"/>
              <a:t> and </a:t>
            </a:r>
            <a:r>
              <a:rPr lang="pl-PL" sz="3200" dirty="0" err="1"/>
              <a:t>adequate</a:t>
            </a:r>
            <a:r>
              <a:rPr lang="pl-PL" sz="3200" dirty="0"/>
              <a:t> </a:t>
            </a:r>
            <a:r>
              <a:rPr lang="pl-PL" sz="3200" dirty="0" err="1"/>
              <a:t>training</a:t>
            </a:r>
            <a:r>
              <a:rPr lang="pl-PL" sz="3200" dirty="0"/>
              <a:t> for </a:t>
            </a:r>
            <a:r>
              <a:rPr lang="pl-PL" sz="3200" dirty="0" err="1"/>
              <a:t>upskilling</a:t>
            </a:r>
            <a:endParaRPr lang="pl-PL" sz="3200" dirty="0"/>
          </a:p>
          <a:p>
            <a:pPr marL="342900" indent="-342900">
              <a:buAutoNum type="arabicPeriod"/>
            </a:pPr>
            <a:endParaRPr lang="pl-PL" sz="3200" dirty="0"/>
          </a:p>
          <a:p>
            <a:pPr marL="342900" indent="-342900">
              <a:buAutoNum type="arabicPeriod"/>
            </a:pPr>
            <a:r>
              <a:rPr lang="en-US" sz="3200" dirty="0"/>
              <a:t>Protection of workers remaining in non-standard forms of employment - platform workers</a:t>
            </a:r>
            <a:endParaRPr lang="pl-PL" sz="3200" dirty="0"/>
          </a:p>
          <a:p>
            <a:pPr marL="342900" indent="-342900">
              <a:buAutoNum type="arabicPeriod"/>
            </a:pPr>
            <a:endParaRPr lang="pl-PL" sz="2400" dirty="0"/>
          </a:p>
          <a:p>
            <a:pPr marL="342900" indent="-342900">
              <a:buAutoNum type="arabicPeriod"/>
            </a:pPr>
            <a:endParaRPr lang="pl-PL" sz="2400" dirty="0"/>
          </a:p>
        </p:txBody>
      </p:sp>
    </p:spTree>
    <p:extLst>
      <p:ext uri="{BB962C8B-B14F-4D97-AF65-F5344CB8AC3E}">
        <p14:creationId xmlns:p14="http://schemas.microsoft.com/office/powerpoint/2010/main" val="88648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F8B01AC6-7FB2-4BC3-8D30-0F6412E79F6E}"/>
              </a:ext>
            </a:extLst>
          </p:cNvPr>
          <p:cNvSpPr txBox="1"/>
          <p:nvPr/>
        </p:nvSpPr>
        <p:spPr>
          <a:xfrm>
            <a:off x="1209040" y="620405"/>
            <a:ext cx="9956800" cy="707886"/>
          </a:xfrm>
          <a:prstGeom prst="rect">
            <a:avLst/>
          </a:prstGeom>
          <a:noFill/>
        </p:spPr>
        <p:txBody>
          <a:bodyPr wrap="square" rtlCol="0">
            <a:spAutoFit/>
          </a:bodyPr>
          <a:lstStyle/>
          <a:p>
            <a:pPr algn="ctr"/>
            <a:r>
              <a:rPr lang="pl-PL" sz="4000" b="1" dirty="0"/>
              <a:t>The Deloitte Report</a:t>
            </a:r>
          </a:p>
        </p:txBody>
      </p:sp>
      <p:sp>
        <p:nvSpPr>
          <p:cNvPr id="3" name="pole tekstowe 2">
            <a:extLst>
              <a:ext uri="{FF2B5EF4-FFF2-40B4-BE49-F238E27FC236}">
                <a16:creationId xmlns:a16="http://schemas.microsoft.com/office/drawing/2014/main" id="{22512ABF-A35D-41C3-8062-A965AA3D6655}"/>
              </a:ext>
            </a:extLst>
          </p:cNvPr>
          <p:cNvSpPr txBox="1"/>
          <p:nvPr/>
        </p:nvSpPr>
        <p:spPr>
          <a:xfrm>
            <a:off x="883920" y="1666240"/>
            <a:ext cx="10607040" cy="1938992"/>
          </a:xfrm>
          <a:prstGeom prst="rect">
            <a:avLst/>
          </a:prstGeom>
          <a:noFill/>
        </p:spPr>
        <p:txBody>
          <a:bodyPr wrap="square" rtlCol="0">
            <a:spAutoFit/>
          </a:bodyPr>
          <a:lstStyle/>
          <a:p>
            <a:r>
              <a:rPr lang="en-US" sz="2400" b="1" dirty="0"/>
              <a:t>64% </a:t>
            </a:r>
            <a:r>
              <a:rPr lang="en-US" sz="2400" dirty="0"/>
              <a:t>of the surveyed employees declare that they would agree to a lower salary if it would be possible to make the time and place of work significantly more flexible, </a:t>
            </a:r>
            <a:endParaRPr lang="pl-PL" sz="2400" dirty="0"/>
          </a:p>
          <a:p>
            <a:endParaRPr lang="pl-PL" sz="2400" dirty="0"/>
          </a:p>
          <a:p>
            <a:endParaRPr lang="pl-PL" sz="2400" dirty="0"/>
          </a:p>
          <a:p>
            <a:r>
              <a:rPr lang="pl-PL" sz="2400" dirty="0"/>
              <a:t>      </a:t>
            </a:r>
            <a:r>
              <a:rPr lang="en-US" sz="2400" dirty="0"/>
              <a:t>the willingness of employees to change the place of work decreases </a:t>
            </a:r>
            <a:r>
              <a:rPr lang="en-US" sz="2400" b="1" dirty="0"/>
              <a:t>by 87%. </a:t>
            </a:r>
            <a:endParaRPr lang="pl-PL" sz="2400" b="1" dirty="0"/>
          </a:p>
        </p:txBody>
      </p:sp>
      <p:sp>
        <p:nvSpPr>
          <p:cNvPr id="4" name="pole tekstowe 3">
            <a:extLst>
              <a:ext uri="{FF2B5EF4-FFF2-40B4-BE49-F238E27FC236}">
                <a16:creationId xmlns:a16="http://schemas.microsoft.com/office/drawing/2014/main" id="{34EBDB60-2DB7-4113-8D8D-2D81794CDFB8}"/>
              </a:ext>
            </a:extLst>
          </p:cNvPr>
          <p:cNvSpPr txBox="1"/>
          <p:nvPr/>
        </p:nvSpPr>
        <p:spPr>
          <a:xfrm>
            <a:off x="660400" y="4237653"/>
            <a:ext cx="10830560" cy="954107"/>
          </a:xfrm>
          <a:prstGeom prst="rect">
            <a:avLst/>
          </a:prstGeom>
          <a:noFill/>
        </p:spPr>
        <p:txBody>
          <a:bodyPr wrap="square" rtlCol="0">
            <a:spAutoFit/>
          </a:bodyPr>
          <a:lstStyle/>
          <a:p>
            <a:pPr algn="ctr"/>
            <a:r>
              <a:rPr lang="en-US" sz="2800" b="1" dirty="0">
                <a:solidFill>
                  <a:srgbClr val="0000CC"/>
                </a:solidFill>
              </a:rPr>
              <a:t>The </a:t>
            </a:r>
            <a:r>
              <a:rPr lang="en-US" sz="2800" b="1" dirty="0" err="1">
                <a:solidFill>
                  <a:srgbClr val="0000CC"/>
                </a:solidFill>
              </a:rPr>
              <a:t>digitalisation</a:t>
            </a:r>
            <a:r>
              <a:rPr lang="en-US" sz="2800" b="1" dirty="0">
                <a:solidFill>
                  <a:srgbClr val="0000CC"/>
                </a:solidFill>
              </a:rPr>
              <a:t> of work brings positive results for both sides of the employment relationship. </a:t>
            </a:r>
            <a:endParaRPr lang="pl-PL" sz="2800" b="1" dirty="0">
              <a:solidFill>
                <a:srgbClr val="0000CC"/>
              </a:solidFill>
            </a:endParaRPr>
          </a:p>
        </p:txBody>
      </p:sp>
    </p:spTree>
    <p:extLst>
      <p:ext uri="{BB962C8B-B14F-4D97-AF65-F5344CB8AC3E}">
        <p14:creationId xmlns:p14="http://schemas.microsoft.com/office/powerpoint/2010/main" val="3133501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41DB4BC3-71D5-4E3D-9A25-3B18F7FD0125}"/>
              </a:ext>
            </a:extLst>
          </p:cNvPr>
          <p:cNvSpPr txBox="1"/>
          <p:nvPr/>
        </p:nvSpPr>
        <p:spPr>
          <a:xfrm>
            <a:off x="436880" y="383232"/>
            <a:ext cx="10891520" cy="646331"/>
          </a:xfrm>
          <a:prstGeom prst="rect">
            <a:avLst/>
          </a:prstGeom>
          <a:noFill/>
        </p:spPr>
        <p:txBody>
          <a:bodyPr wrap="square" rtlCol="0">
            <a:spAutoFit/>
          </a:bodyPr>
          <a:lstStyle/>
          <a:p>
            <a:pPr algn="ctr"/>
            <a:r>
              <a:rPr lang="en-US" sz="3200" b="1" dirty="0"/>
              <a:t>New regulation of the Minister of Labor in Poland</a:t>
            </a:r>
            <a:r>
              <a:rPr lang="pl-PL" sz="3200" b="1" dirty="0"/>
              <a:t> – </a:t>
            </a:r>
            <a:r>
              <a:rPr lang="pl-PL" sz="3600" b="1" dirty="0"/>
              <a:t>7.04.2023</a:t>
            </a:r>
          </a:p>
        </p:txBody>
      </p:sp>
      <p:sp>
        <p:nvSpPr>
          <p:cNvPr id="3" name="pole tekstowe 2">
            <a:extLst>
              <a:ext uri="{FF2B5EF4-FFF2-40B4-BE49-F238E27FC236}">
                <a16:creationId xmlns:a16="http://schemas.microsoft.com/office/drawing/2014/main" id="{1942A4BD-F1E8-4AF9-A7C3-8DAFFE085D5B}"/>
              </a:ext>
            </a:extLst>
          </p:cNvPr>
          <p:cNvSpPr txBox="1"/>
          <p:nvPr/>
        </p:nvSpPr>
        <p:spPr>
          <a:xfrm>
            <a:off x="436880" y="1553353"/>
            <a:ext cx="8646160" cy="523220"/>
          </a:xfrm>
          <a:prstGeom prst="rect">
            <a:avLst/>
          </a:prstGeom>
          <a:noFill/>
        </p:spPr>
        <p:txBody>
          <a:bodyPr wrap="square" rtlCol="0">
            <a:spAutoFit/>
          </a:bodyPr>
          <a:lstStyle/>
          <a:p>
            <a:r>
              <a:rPr lang="en-US" sz="2800" b="1" dirty="0">
                <a:solidFill>
                  <a:srgbClr val="0000CC"/>
                </a:solidFill>
              </a:rPr>
              <a:t>Introducing the definition of remote working</a:t>
            </a:r>
            <a:endParaRPr lang="pl-PL" sz="2800" b="1" dirty="0">
              <a:solidFill>
                <a:srgbClr val="0000CC"/>
              </a:solidFill>
            </a:endParaRPr>
          </a:p>
        </p:txBody>
      </p:sp>
      <p:sp>
        <p:nvSpPr>
          <p:cNvPr id="4" name="pole tekstowe 3">
            <a:extLst>
              <a:ext uri="{FF2B5EF4-FFF2-40B4-BE49-F238E27FC236}">
                <a16:creationId xmlns:a16="http://schemas.microsoft.com/office/drawing/2014/main" id="{5E02E8D0-2871-4719-AE09-583CB90785D3}"/>
              </a:ext>
            </a:extLst>
          </p:cNvPr>
          <p:cNvSpPr txBox="1"/>
          <p:nvPr/>
        </p:nvSpPr>
        <p:spPr>
          <a:xfrm>
            <a:off x="436880" y="2346960"/>
            <a:ext cx="10789920" cy="3539430"/>
          </a:xfrm>
          <a:prstGeom prst="rect">
            <a:avLst/>
          </a:prstGeom>
          <a:noFill/>
        </p:spPr>
        <p:txBody>
          <a:bodyPr wrap="square" rtlCol="0">
            <a:spAutoFit/>
          </a:bodyPr>
          <a:lstStyle/>
          <a:p>
            <a:r>
              <a:rPr lang="en-US" sz="2800" dirty="0"/>
              <a:t>Remote work will consist of performing work </a:t>
            </a:r>
            <a:endParaRPr lang="pl-PL" sz="2800" dirty="0"/>
          </a:p>
          <a:p>
            <a:r>
              <a:rPr lang="en-US" sz="2800" dirty="0"/>
              <a:t>completely or partially at a location designated </a:t>
            </a:r>
            <a:endParaRPr lang="pl-PL" sz="2800" dirty="0"/>
          </a:p>
          <a:p>
            <a:r>
              <a:rPr lang="en-US" sz="2800" dirty="0"/>
              <a:t>by the employee (including the employee's home address) </a:t>
            </a:r>
            <a:endParaRPr lang="pl-PL" sz="2800" dirty="0"/>
          </a:p>
          <a:p>
            <a:r>
              <a:rPr lang="en-US" sz="2800" dirty="0"/>
              <a:t>and agreed upon with the employer in each case.</a:t>
            </a:r>
          </a:p>
          <a:p>
            <a:endParaRPr lang="en-US" sz="2800" dirty="0"/>
          </a:p>
          <a:p>
            <a:r>
              <a:rPr lang="en-US" sz="2800" dirty="0"/>
              <a:t>The law provides for both total remote work and hybrid remote work (partly at home, partly at the company), according to the needs of the specific employee and employer.</a:t>
            </a:r>
            <a:endParaRPr lang="pl-PL" sz="2800" dirty="0"/>
          </a:p>
        </p:txBody>
      </p:sp>
      <p:pic>
        <p:nvPicPr>
          <p:cNvPr id="3074" name="Picture 2" descr="Flaga Polski – Wikipedia, wolna encyklopedia">
            <a:extLst>
              <a:ext uri="{FF2B5EF4-FFF2-40B4-BE49-F238E27FC236}">
                <a16:creationId xmlns:a16="http://schemas.microsoft.com/office/drawing/2014/main" id="{B0AC9469-ACBE-4802-A667-FF9671209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8815" y="2148746"/>
            <a:ext cx="1759585" cy="109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015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1942A4BD-F1E8-4AF9-A7C3-8DAFFE085D5B}"/>
              </a:ext>
            </a:extLst>
          </p:cNvPr>
          <p:cNvSpPr txBox="1"/>
          <p:nvPr/>
        </p:nvSpPr>
        <p:spPr>
          <a:xfrm>
            <a:off x="436880" y="487680"/>
            <a:ext cx="11033760" cy="584775"/>
          </a:xfrm>
          <a:prstGeom prst="rect">
            <a:avLst/>
          </a:prstGeom>
          <a:noFill/>
        </p:spPr>
        <p:txBody>
          <a:bodyPr wrap="square" rtlCol="0">
            <a:spAutoFit/>
          </a:bodyPr>
          <a:lstStyle/>
          <a:p>
            <a:pPr algn="ctr"/>
            <a:r>
              <a:rPr lang="en-US" sz="3200" b="1" dirty="0">
                <a:solidFill>
                  <a:srgbClr val="0000CC"/>
                </a:solidFill>
              </a:rPr>
              <a:t>Agreement of remote work between employee and employer</a:t>
            </a:r>
            <a:endParaRPr lang="pl-PL" sz="3200" b="1" dirty="0">
              <a:solidFill>
                <a:srgbClr val="0000CC"/>
              </a:solidFill>
            </a:endParaRPr>
          </a:p>
        </p:txBody>
      </p:sp>
      <p:sp>
        <p:nvSpPr>
          <p:cNvPr id="5" name="pole tekstowe 4">
            <a:extLst>
              <a:ext uri="{FF2B5EF4-FFF2-40B4-BE49-F238E27FC236}">
                <a16:creationId xmlns:a16="http://schemas.microsoft.com/office/drawing/2014/main" id="{91FC2009-BB9B-4CDC-9C3B-A28E2CC40EBC}"/>
              </a:ext>
            </a:extLst>
          </p:cNvPr>
          <p:cNvSpPr txBox="1"/>
          <p:nvPr/>
        </p:nvSpPr>
        <p:spPr>
          <a:xfrm>
            <a:off x="436880" y="1659285"/>
            <a:ext cx="9326880" cy="3539430"/>
          </a:xfrm>
          <a:prstGeom prst="rect">
            <a:avLst/>
          </a:prstGeom>
          <a:noFill/>
        </p:spPr>
        <p:txBody>
          <a:bodyPr wrap="square" rtlCol="0">
            <a:spAutoFit/>
          </a:bodyPr>
          <a:lstStyle/>
          <a:p>
            <a:r>
              <a:rPr lang="en-US" sz="3200" dirty="0"/>
              <a:t>Remote work will be able to be agreed upon:</a:t>
            </a:r>
            <a:r>
              <a:rPr lang="pl-PL" sz="3200" dirty="0"/>
              <a:t> </a:t>
            </a:r>
          </a:p>
          <a:p>
            <a:endParaRPr lang="pl-PL" sz="3200" dirty="0"/>
          </a:p>
          <a:p>
            <a:pPr marL="285750" indent="-285750">
              <a:buFont typeface="Arial" panose="020B0604020202020204" pitchFamily="34" charset="0"/>
              <a:buChar char="•"/>
            </a:pPr>
            <a:r>
              <a:rPr lang="en-US" sz="3200" dirty="0"/>
              <a:t>at the conclusion of the employment contract</a:t>
            </a:r>
            <a:endParaRPr lang="pl-PL" sz="3200" dirty="0"/>
          </a:p>
          <a:p>
            <a:pPr marL="285750" indent="-285750">
              <a:buFont typeface="Arial" panose="020B0604020202020204" pitchFamily="34" charset="0"/>
              <a:buChar char="•"/>
            </a:pPr>
            <a:endParaRPr lang="pl-PL" sz="3200" dirty="0"/>
          </a:p>
          <a:p>
            <a:pPr marL="285750" indent="-285750">
              <a:buFont typeface="Arial" panose="020B0604020202020204" pitchFamily="34" charset="0"/>
              <a:buChar char="•"/>
            </a:pPr>
            <a:r>
              <a:rPr lang="en-US" sz="3200" dirty="0"/>
              <a:t>or</a:t>
            </a:r>
            <a:r>
              <a:rPr lang="pl-PL" sz="3200" dirty="0"/>
              <a:t> </a:t>
            </a:r>
            <a:r>
              <a:rPr lang="en-US" sz="3200" dirty="0"/>
              <a:t>during employment (in the form of an amendment to the terms of the employment contract; no written form will be required</a:t>
            </a:r>
            <a:r>
              <a:rPr lang="en-US" dirty="0"/>
              <a:t>)</a:t>
            </a:r>
            <a:endParaRPr lang="pl-PL" dirty="0"/>
          </a:p>
        </p:txBody>
      </p:sp>
    </p:spTree>
    <p:extLst>
      <p:ext uri="{BB962C8B-B14F-4D97-AF65-F5344CB8AC3E}">
        <p14:creationId xmlns:p14="http://schemas.microsoft.com/office/powerpoint/2010/main" val="2907621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E447C11E-7F56-4E55-BC4A-DF2676F21ECA}"/>
              </a:ext>
            </a:extLst>
          </p:cNvPr>
          <p:cNvSpPr txBox="1"/>
          <p:nvPr/>
        </p:nvSpPr>
        <p:spPr>
          <a:xfrm>
            <a:off x="447040" y="447040"/>
            <a:ext cx="10678160" cy="4555093"/>
          </a:xfrm>
          <a:prstGeom prst="rect">
            <a:avLst/>
          </a:prstGeom>
          <a:noFill/>
        </p:spPr>
        <p:txBody>
          <a:bodyPr wrap="square" rtlCol="0">
            <a:spAutoFit/>
          </a:bodyPr>
          <a:lstStyle/>
          <a:p>
            <a:r>
              <a:rPr lang="en-US" sz="2800" b="1" dirty="0">
                <a:solidFill>
                  <a:srgbClr val="0000CC"/>
                </a:solidFill>
              </a:rPr>
              <a:t>The employer will, as a general rule, have to grant a request for remote work made by:</a:t>
            </a:r>
          </a:p>
          <a:p>
            <a:endParaRPr lang="pl-PL" sz="2800" dirty="0"/>
          </a:p>
          <a:p>
            <a:endParaRPr lang="en-US" sz="2800" dirty="0"/>
          </a:p>
          <a:p>
            <a:pPr marL="457200" indent="-457200">
              <a:buFont typeface="Arial" panose="020B0604020202020204" pitchFamily="34" charset="0"/>
              <a:buChar char="•"/>
            </a:pPr>
            <a:r>
              <a:rPr lang="en-US" sz="3200" dirty="0"/>
              <a:t>a pregnant employee,</a:t>
            </a:r>
          </a:p>
          <a:p>
            <a:pPr marL="457200" indent="-457200">
              <a:buFont typeface="Arial" panose="020B0604020202020204" pitchFamily="34" charset="0"/>
              <a:buChar char="•"/>
            </a:pPr>
            <a:r>
              <a:rPr lang="en-US" sz="3200" dirty="0"/>
              <a:t>an employee raising a child up to the age of 4</a:t>
            </a:r>
          </a:p>
          <a:p>
            <a:pPr marL="457200" indent="-457200">
              <a:buFont typeface="Arial" panose="020B0604020202020204" pitchFamily="34" charset="0"/>
              <a:buChar char="•"/>
            </a:pPr>
            <a:r>
              <a:rPr lang="en-US" sz="3200" dirty="0"/>
              <a:t>an employee caring for another member of the immediate family or another person in a common household with a disability certificate or a certificate of significant disability</a:t>
            </a:r>
          </a:p>
          <a:p>
            <a:endParaRPr lang="pl-PL" dirty="0"/>
          </a:p>
        </p:txBody>
      </p:sp>
    </p:spTree>
    <p:extLst>
      <p:ext uri="{BB962C8B-B14F-4D97-AF65-F5344CB8AC3E}">
        <p14:creationId xmlns:p14="http://schemas.microsoft.com/office/powerpoint/2010/main" val="3727035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1942A4BD-F1E8-4AF9-A7C3-8DAFFE085D5B}"/>
              </a:ext>
            </a:extLst>
          </p:cNvPr>
          <p:cNvSpPr txBox="1"/>
          <p:nvPr/>
        </p:nvSpPr>
        <p:spPr>
          <a:xfrm>
            <a:off x="457200" y="792480"/>
            <a:ext cx="11033760" cy="1569660"/>
          </a:xfrm>
          <a:prstGeom prst="rect">
            <a:avLst/>
          </a:prstGeom>
          <a:noFill/>
        </p:spPr>
        <p:txBody>
          <a:bodyPr wrap="square" rtlCol="0">
            <a:spAutoFit/>
          </a:bodyPr>
          <a:lstStyle/>
          <a:p>
            <a:pPr algn="ctr"/>
            <a:r>
              <a:rPr lang="en-US" sz="3200" b="1" dirty="0">
                <a:solidFill>
                  <a:srgbClr val="0000CC"/>
                </a:solidFill>
              </a:rPr>
              <a:t>Allowing remote work at the request of the employee also in the </a:t>
            </a:r>
            <a:r>
              <a:rPr lang="pl-PL" sz="3200" b="1" dirty="0" err="1">
                <a:solidFill>
                  <a:srgbClr val="0000CC"/>
                </a:solidFill>
              </a:rPr>
              <a:t>case</a:t>
            </a:r>
            <a:r>
              <a:rPr lang="en-US" sz="3200" b="1" dirty="0">
                <a:solidFill>
                  <a:srgbClr val="0000CC"/>
                </a:solidFill>
              </a:rPr>
              <a:t> that there is no agreement or regulations, specifying the rules of remote work</a:t>
            </a:r>
            <a:endParaRPr lang="pl-PL" sz="3200" b="1" dirty="0">
              <a:solidFill>
                <a:srgbClr val="0000CC"/>
              </a:solidFill>
            </a:endParaRPr>
          </a:p>
        </p:txBody>
      </p:sp>
      <p:sp>
        <p:nvSpPr>
          <p:cNvPr id="5" name="pole tekstowe 4">
            <a:extLst>
              <a:ext uri="{FF2B5EF4-FFF2-40B4-BE49-F238E27FC236}">
                <a16:creationId xmlns:a16="http://schemas.microsoft.com/office/drawing/2014/main" id="{91FC2009-BB9B-4CDC-9C3B-A28E2CC40EBC}"/>
              </a:ext>
            </a:extLst>
          </p:cNvPr>
          <p:cNvSpPr txBox="1"/>
          <p:nvPr/>
        </p:nvSpPr>
        <p:spPr>
          <a:xfrm>
            <a:off x="365760" y="1915180"/>
            <a:ext cx="9326880" cy="369332"/>
          </a:xfrm>
          <a:prstGeom prst="rect">
            <a:avLst/>
          </a:prstGeom>
          <a:noFill/>
        </p:spPr>
        <p:txBody>
          <a:bodyPr wrap="square" rtlCol="0">
            <a:spAutoFit/>
          </a:bodyPr>
          <a:lstStyle/>
          <a:p>
            <a:endParaRPr lang="pl-PL" dirty="0"/>
          </a:p>
        </p:txBody>
      </p:sp>
      <p:sp>
        <p:nvSpPr>
          <p:cNvPr id="2" name="pole tekstowe 1">
            <a:extLst>
              <a:ext uri="{FF2B5EF4-FFF2-40B4-BE49-F238E27FC236}">
                <a16:creationId xmlns:a16="http://schemas.microsoft.com/office/drawing/2014/main" id="{5DADDB72-41C6-443C-9C3A-D0E3C79EE0D9}"/>
              </a:ext>
            </a:extLst>
          </p:cNvPr>
          <p:cNvSpPr txBox="1"/>
          <p:nvPr/>
        </p:nvSpPr>
        <p:spPr>
          <a:xfrm>
            <a:off x="731520" y="3231001"/>
            <a:ext cx="10271760" cy="1569660"/>
          </a:xfrm>
          <a:prstGeom prst="rect">
            <a:avLst/>
          </a:prstGeom>
          <a:noFill/>
        </p:spPr>
        <p:txBody>
          <a:bodyPr wrap="square" rtlCol="0">
            <a:spAutoFit/>
          </a:bodyPr>
          <a:lstStyle/>
          <a:p>
            <a:r>
              <a:rPr lang="en-US" sz="3200" dirty="0"/>
              <a:t>In </a:t>
            </a:r>
            <a:r>
              <a:rPr lang="pl-PL" sz="3200" dirty="0" err="1"/>
              <a:t>case</a:t>
            </a:r>
            <a:r>
              <a:rPr lang="pl-PL" sz="3200" dirty="0"/>
              <a:t> </a:t>
            </a:r>
            <a:r>
              <a:rPr lang="en-US" sz="3200" dirty="0"/>
              <a:t>that the employer does not have an agreement or regulations for remote work - it will be able to be applied at the request of the employee concerned</a:t>
            </a:r>
            <a:endParaRPr lang="pl-PL" sz="3200" dirty="0"/>
          </a:p>
        </p:txBody>
      </p:sp>
    </p:spTree>
    <p:extLst>
      <p:ext uri="{BB962C8B-B14F-4D97-AF65-F5344CB8AC3E}">
        <p14:creationId xmlns:p14="http://schemas.microsoft.com/office/powerpoint/2010/main" val="73561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E447C11E-7F56-4E55-BC4A-DF2676F21ECA}"/>
              </a:ext>
            </a:extLst>
          </p:cNvPr>
          <p:cNvSpPr txBox="1"/>
          <p:nvPr/>
        </p:nvSpPr>
        <p:spPr>
          <a:xfrm>
            <a:off x="365760" y="351234"/>
            <a:ext cx="10678160" cy="5724644"/>
          </a:xfrm>
          <a:prstGeom prst="rect">
            <a:avLst/>
          </a:prstGeom>
          <a:noFill/>
        </p:spPr>
        <p:txBody>
          <a:bodyPr wrap="square" rtlCol="0">
            <a:spAutoFit/>
          </a:bodyPr>
          <a:lstStyle/>
          <a:p>
            <a:r>
              <a:rPr lang="en-US" sz="3200" b="1" dirty="0">
                <a:solidFill>
                  <a:srgbClr val="0000CC"/>
                </a:solidFill>
              </a:rPr>
              <a:t>Remote occasional work:</a:t>
            </a:r>
            <a:endParaRPr lang="pl-PL" sz="3200" b="1" dirty="0">
              <a:solidFill>
                <a:srgbClr val="0000CC"/>
              </a:solidFill>
            </a:endParaRPr>
          </a:p>
          <a:p>
            <a:pPr marL="457200" indent="-457200">
              <a:buFont typeface="Wingdings" panose="05000000000000000000" pitchFamily="2" charset="2"/>
              <a:buChar char="Ø"/>
            </a:pPr>
            <a:endParaRPr lang="pl-PL" sz="2800" b="1" dirty="0">
              <a:solidFill>
                <a:srgbClr val="0000CC"/>
              </a:solidFill>
            </a:endParaRPr>
          </a:p>
          <a:p>
            <a:pPr marL="457200" indent="-457200">
              <a:buFont typeface="Wingdings" panose="05000000000000000000" pitchFamily="2" charset="2"/>
              <a:buChar char="Ø"/>
            </a:pPr>
            <a:r>
              <a:rPr lang="en-US" sz="3200" dirty="0"/>
              <a:t>remote occasional work will be granted at the request of the employee (non-binding, the employer will be able to refuse to consider it)</a:t>
            </a:r>
            <a:endParaRPr lang="pl-PL" sz="3200" dirty="0"/>
          </a:p>
          <a:p>
            <a:pPr marL="457200" indent="-457200">
              <a:buFont typeface="Wingdings" panose="05000000000000000000" pitchFamily="2" charset="2"/>
              <a:buChar char="Ø"/>
            </a:pPr>
            <a:endParaRPr lang="pl-PL" sz="3200" dirty="0"/>
          </a:p>
          <a:p>
            <a:pPr marL="457200" indent="-457200">
              <a:buFont typeface="Wingdings" panose="05000000000000000000" pitchFamily="2" charset="2"/>
              <a:buChar char="Ø"/>
            </a:pPr>
            <a:r>
              <a:rPr lang="en-US" sz="3200" dirty="0"/>
              <a:t>to the extent of 24 days per calendar year</a:t>
            </a:r>
            <a:endParaRPr lang="pl-PL" sz="3200" dirty="0"/>
          </a:p>
          <a:p>
            <a:pPr marL="457200" indent="-457200">
              <a:buFont typeface="Wingdings" panose="05000000000000000000" pitchFamily="2" charset="2"/>
              <a:buChar char="Ø"/>
            </a:pPr>
            <a:endParaRPr lang="pl-PL" sz="3200" dirty="0"/>
          </a:p>
          <a:p>
            <a:pPr marL="457200" indent="-457200">
              <a:buFont typeface="Wingdings" panose="05000000000000000000" pitchFamily="2" charset="2"/>
              <a:buChar char="Ø"/>
            </a:pPr>
            <a:r>
              <a:rPr lang="en-US" sz="3200" dirty="0"/>
              <a:t>due to its special nature, some provisions on remote work (e.g., the obligation to provide work materials and tools) will not apply</a:t>
            </a:r>
            <a:endParaRPr lang="pl-PL" sz="3200" dirty="0"/>
          </a:p>
          <a:p>
            <a:pPr marL="285750" indent="-285750">
              <a:buFont typeface="Arial" panose="020B0604020202020204" pitchFamily="34" charset="0"/>
              <a:buChar char="•"/>
            </a:pPr>
            <a:endParaRPr lang="pl-PL" dirty="0"/>
          </a:p>
        </p:txBody>
      </p:sp>
    </p:spTree>
    <p:extLst>
      <p:ext uri="{BB962C8B-B14F-4D97-AF65-F5344CB8AC3E}">
        <p14:creationId xmlns:p14="http://schemas.microsoft.com/office/powerpoint/2010/main" val="70869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E447C11E-7F56-4E55-BC4A-DF2676F21ECA}"/>
              </a:ext>
            </a:extLst>
          </p:cNvPr>
          <p:cNvSpPr txBox="1"/>
          <p:nvPr/>
        </p:nvSpPr>
        <p:spPr>
          <a:xfrm>
            <a:off x="426720" y="690880"/>
            <a:ext cx="10678160" cy="3077766"/>
          </a:xfrm>
          <a:prstGeom prst="rect">
            <a:avLst/>
          </a:prstGeom>
          <a:noFill/>
        </p:spPr>
        <p:txBody>
          <a:bodyPr wrap="square" rtlCol="0">
            <a:spAutoFit/>
          </a:bodyPr>
          <a:lstStyle/>
          <a:p>
            <a:r>
              <a:rPr lang="en-US" sz="3200" b="1" dirty="0">
                <a:solidFill>
                  <a:srgbClr val="0000CC"/>
                </a:solidFill>
              </a:rPr>
              <a:t>The employer will be required to:</a:t>
            </a:r>
            <a:r>
              <a:rPr lang="pl-PL" sz="3200" b="1" dirty="0">
                <a:solidFill>
                  <a:srgbClr val="0000CC"/>
                </a:solidFill>
              </a:rPr>
              <a:t> </a:t>
            </a:r>
          </a:p>
          <a:p>
            <a:endParaRPr lang="pl-PL" sz="2800" b="1" dirty="0">
              <a:solidFill>
                <a:srgbClr val="0000CC"/>
              </a:solidFill>
            </a:endParaRPr>
          </a:p>
          <a:p>
            <a:endParaRPr lang="pl-PL" sz="2800" b="1" dirty="0">
              <a:solidFill>
                <a:srgbClr val="0000CC"/>
              </a:solidFill>
            </a:endParaRPr>
          </a:p>
          <a:p>
            <a:r>
              <a:rPr lang="en-US" sz="2800" dirty="0"/>
              <a:t>Provide the remote worker with work materials and tools, including technical equipment, necessary for remote work</a:t>
            </a:r>
            <a:endParaRPr lang="pl-PL" sz="2800" dirty="0"/>
          </a:p>
          <a:p>
            <a:endParaRPr lang="pl-PL" sz="2800" b="1" dirty="0">
              <a:solidFill>
                <a:srgbClr val="0000CC"/>
              </a:solidFill>
            </a:endParaRPr>
          </a:p>
          <a:p>
            <a:endParaRPr lang="pl-PL" dirty="0"/>
          </a:p>
        </p:txBody>
      </p:sp>
      <p:pic>
        <p:nvPicPr>
          <p:cNvPr id="2050" name="Picture 2" descr="Platinum Group Metals Connect: Electronics Applications">
            <a:extLst>
              <a:ext uri="{FF2B5EF4-FFF2-40B4-BE49-F238E27FC236}">
                <a16:creationId xmlns:a16="http://schemas.microsoft.com/office/drawing/2014/main" id="{7296EE56-BD79-4CC2-8021-AB2ACE255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5919" y="3429000"/>
            <a:ext cx="3760162" cy="250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059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053816DD-298B-4A08-ABF4-6509BF1E5B8A}"/>
              </a:ext>
            </a:extLst>
          </p:cNvPr>
          <p:cNvSpPr txBox="1"/>
          <p:nvPr/>
        </p:nvSpPr>
        <p:spPr>
          <a:xfrm>
            <a:off x="595090" y="780702"/>
            <a:ext cx="6878320" cy="4832092"/>
          </a:xfrm>
          <a:prstGeom prst="rect">
            <a:avLst/>
          </a:prstGeom>
          <a:noFill/>
        </p:spPr>
        <p:txBody>
          <a:bodyPr wrap="square" rtlCol="0">
            <a:spAutoFit/>
          </a:bodyPr>
          <a:lstStyle/>
          <a:p>
            <a:pPr algn="ctr"/>
            <a:r>
              <a:rPr lang="en-US" sz="2800" dirty="0"/>
              <a:t>Before allowing remote work, the employer will be obliged to prepare an </a:t>
            </a:r>
            <a:r>
              <a:rPr lang="en-US" sz="2800" b="1" dirty="0"/>
              <a:t>occupational risk assessment </a:t>
            </a:r>
            <a:r>
              <a:rPr lang="en-US" sz="2800" dirty="0"/>
              <a:t>(the employer will be able to prepare a universal occupational risk assessment for each group of remote work positions) </a:t>
            </a:r>
            <a:endParaRPr lang="pl-PL" sz="2800" dirty="0"/>
          </a:p>
          <a:p>
            <a:endParaRPr lang="pl-PL" sz="2800" dirty="0"/>
          </a:p>
          <a:p>
            <a:endParaRPr lang="pl-PL" sz="2800" dirty="0"/>
          </a:p>
          <a:p>
            <a:pPr algn="ctr"/>
            <a:r>
              <a:rPr lang="en-US" sz="2800" dirty="0"/>
              <a:t>and, on its basis, to prepare</a:t>
            </a:r>
            <a:r>
              <a:rPr lang="en-US" sz="2800" b="1" dirty="0"/>
              <a:t> information </a:t>
            </a:r>
            <a:r>
              <a:rPr lang="en-US" sz="2800" dirty="0"/>
              <a:t>containing the </a:t>
            </a:r>
            <a:r>
              <a:rPr lang="en-US" sz="2800" b="1" dirty="0"/>
              <a:t>principles of safe remote work </a:t>
            </a:r>
            <a:r>
              <a:rPr lang="en-US" sz="2800" dirty="0"/>
              <a:t>and familiarize the employee with it.</a:t>
            </a:r>
            <a:endParaRPr lang="pl-PL" sz="2800" dirty="0"/>
          </a:p>
        </p:txBody>
      </p:sp>
      <p:pic>
        <p:nvPicPr>
          <p:cNvPr id="3" name="Obraz 2">
            <a:extLst>
              <a:ext uri="{FF2B5EF4-FFF2-40B4-BE49-F238E27FC236}">
                <a16:creationId xmlns:a16="http://schemas.microsoft.com/office/drawing/2014/main" id="{2CA99A03-632E-469E-939B-ECB59F90272B}"/>
              </a:ext>
            </a:extLst>
          </p:cNvPr>
          <p:cNvPicPr>
            <a:picLocks noChangeAspect="1"/>
          </p:cNvPicPr>
          <p:nvPr/>
        </p:nvPicPr>
        <p:blipFill>
          <a:blip r:embed="rId2"/>
          <a:stretch>
            <a:fillRect/>
          </a:stretch>
        </p:blipFill>
        <p:spPr>
          <a:xfrm>
            <a:off x="8157751" y="1862137"/>
            <a:ext cx="3333209" cy="2669223"/>
          </a:xfrm>
          <a:prstGeom prst="rect">
            <a:avLst/>
          </a:prstGeom>
        </p:spPr>
      </p:pic>
    </p:spTree>
    <p:extLst>
      <p:ext uri="{BB962C8B-B14F-4D97-AF65-F5344CB8AC3E}">
        <p14:creationId xmlns:p14="http://schemas.microsoft.com/office/powerpoint/2010/main" val="3439991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2CF5F9E1-8446-40BC-BC50-C33F599C5347}"/>
              </a:ext>
            </a:extLst>
          </p:cNvPr>
          <p:cNvSpPr txBox="1"/>
          <p:nvPr/>
        </p:nvSpPr>
        <p:spPr>
          <a:xfrm>
            <a:off x="822960" y="548640"/>
            <a:ext cx="9824720" cy="5078313"/>
          </a:xfrm>
          <a:prstGeom prst="rect">
            <a:avLst/>
          </a:prstGeom>
          <a:noFill/>
        </p:spPr>
        <p:txBody>
          <a:bodyPr wrap="square" rtlCol="0">
            <a:spAutoFit/>
          </a:bodyPr>
          <a:lstStyle/>
          <a:p>
            <a:r>
              <a:rPr lang="en-US" sz="3600" dirty="0"/>
              <a:t>Such information should include:</a:t>
            </a:r>
            <a:endParaRPr lang="pl-PL" sz="3600" dirty="0"/>
          </a:p>
          <a:p>
            <a:endParaRPr lang="pl-PL" dirty="0"/>
          </a:p>
          <a:p>
            <a:endParaRPr lang="pl-PL" dirty="0"/>
          </a:p>
          <a:p>
            <a:pPr marL="285750" indent="-285750">
              <a:buFont typeface="Arial" panose="020B0604020202020204" pitchFamily="34" charset="0"/>
              <a:buChar char="•"/>
            </a:pPr>
            <a:r>
              <a:rPr lang="en-US" sz="2800" dirty="0"/>
              <a:t>principles and ways of proper organization of the remote workstation</a:t>
            </a:r>
            <a:endParaRPr lang="pl-PL" sz="2800" dirty="0"/>
          </a:p>
          <a:p>
            <a:pPr marL="285750" indent="-285750">
              <a:buFont typeface="Arial" panose="020B0604020202020204" pitchFamily="34" charset="0"/>
              <a:buChar char="•"/>
            </a:pPr>
            <a:endParaRPr lang="pl-PL" sz="2800" dirty="0"/>
          </a:p>
          <a:p>
            <a:pPr marL="285750" indent="-285750">
              <a:buFont typeface="Arial" panose="020B0604020202020204" pitchFamily="34" charset="0"/>
              <a:buChar char="•"/>
            </a:pPr>
            <a:r>
              <a:rPr lang="en-US" sz="2800" dirty="0"/>
              <a:t>principles of safe and hygienic performance of remote work</a:t>
            </a:r>
            <a:endParaRPr lang="pl-PL" sz="2800" dirty="0"/>
          </a:p>
          <a:p>
            <a:pPr marL="285750" indent="-285750">
              <a:buFont typeface="Arial" panose="020B0604020202020204" pitchFamily="34" charset="0"/>
              <a:buChar char="•"/>
            </a:pPr>
            <a:endParaRPr lang="pl-PL" sz="2800" dirty="0"/>
          </a:p>
          <a:p>
            <a:pPr marL="285750" indent="-285750">
              <a:buFont typeface="Arial" panose="020B0604020202020204" pitchFamily="34" charset="0"/>
              <a:buChar char="•"/>
            </a:pPr>
            <a:r>
              <a:rPr lang="en-US" sz="2800" dirty="0"/>
              <a:t>activities to be performed after the completion of remote work</a:t>
            </a:r>
            <a:endParaRPr lang="pl-PL" sz="2800" dirty="0"/>
          </a:p>
          <a:p>
            <a:endParaRPr lang="pl-PL" sz="2800" dirty="0"/>
          </a:p>
          <a:p>
            <a:pPr marL="285750" indent="-285750">
              <a:buFont typeface="Arial" panose="020B0604020202020204" pitchFamily="34" charset="0"/>
              <a:buChar char="•"/>
            </a:pPr>
            <a:r>
              <a:rPr lang="en-US" sz="2800" dirty="0"/>
              <a:t>principles to be followed in emergency situations that pose a threat to human life or health</a:t>
            </a:r>
            <a:endParaRPr lang="pl-PL" dirty="0"/>
          </a:p>
        </p:txBody>
      </p:sp>
    </p:spTree>
    <p:extLst>
      <p:ext uri="{BB962C8B-B14F-4D97-AF65-F5344CB8AC3E}">
        <p14:creationId xmlns:p14="http://schemas.microsoft.com/office/powerpoint/2010/main" val="2337774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DCBE801B-C114-454A-A4EA-D3F78A41CE97}"/>
              </a:ext>
            </a:extLst>
          </p:cNvPr>
          <p:cNvSpPr txBox="1"/>
          <p:nvPr/>
        </p:nvSpPr>
        <p:spPr>
          <a:xfrm>
            <a:off x="2367280" y="651828"/>
            <a:ext cx="7660640" cy="769441"/>
          </a:xfrm>
          <a:prstGeom prst="rect">
            <a:avLst/>
          </a:prstGeom>
          <a:noFill/>
        </p:spPr>
        <p:txBody>
          <a:bodyPr wrap="square" rtlCol="0">
            <a:spAutoFit/>
          </a:bodyPr>
          <a:lstStyle/>
          <a:p>
            <a:pPr algn="ctr"/>
            <a:r>
              <a:rPr lang="pl-PL" sz="4400" b="1" dirty="0"/>
              <a:t>THANK YOU !</a:t>
            </a:r>
          </a:p>
        </p:txBody>
      </p:sp>
      <p:sp>
        <p:nvSpPr>
          <p:cNvPr id="3" name="pole tekstowe 2">
            <a:extLst>
              <a:ext uri="{FF2B5EF4-FFF2-40B4-BE49-F238E27FC236}">
                <a16:creationId xmlns:a16="http://schemas.microsoft.com/office/drawing/2014/main" id="{25CFDA56-D3C0-431C-8FB7-9C07BA8F2CF0}"/>
              </a:ext>
            </a:extLst>
          </p:cNvPr>
          <p:cNvSpPr txBox="1"/>
          <p:nvPr/>
        </p:nvSpPr>
        <p:spPr>
          <a:xfrm>
            <a:off x="304800" y="4718962"/>
            <a:ext cx="9621520" cy="923330"/>
          </a:xfrm>
          <a:prstGeom prst="rect">
            <a:avLst/>
          </a:prstGeom>
          <a:noFill/>
        </p:spPr>
        <p:txBody>
          <a:bodyPr wrap="square" rtlCol="0">
            <a:spAutoFit/>
          </a:bodyPr>
          <a:lstStyle/>
          <a:p>
            <a:r>
              <a:rPr lang="pl-PL" dirty="0"/>
              <a:t>Aneta </a:t>
            </a:r>
            <a:r>
              <a:rPr lang="pl-PL" dirty="0" err="1"/>
              <a:t>Szczykutowicz</a:t>
            </a:r>
            <a:endParaRPr lang="pl-PL" dirty="0"/>
          </a:p>
          <a:p>
            <a:endParaRPr lang="pl-PL" dirty="0"/>
          </a:p>
          <a:p>
            <a:r>
              <a:rPr lang="pl-PL" dirty="0"/>
              <a:t>E-mail: </a:t>
            </a:r>
            <a:r>
              <a:rPr lang="pl-PL" dirty="0">
                <a:hlinkClick r:id="rId2">
                  <a:extLst>
                    <a:ext uri="{A12FA001-AC4F-418D-AE19-62706E023703}">
                      <ahyp:hlinkClr xmlns:ahyp="http://schemas.microsoft.com/office/drawing/2018/hyperlinkcolor" val="tx"/>
                    </a:ext>
                  </a:extLst>
                </a:hlinkClick>
              </a:rPr>
              <a:t>a.szczykutowicz@eds-fundacja.pl</a:t>
            </a:r>
            <a:r>
              <a:rPr lang="pl-PL" dirty="0"/>
              <a:t> </a:t>
            </a:r>
          </a:p>
        </p:txBody>
      </p:sp>
      <p:pic>
        <p:nvPicPr>
          <p:cNvPr id="4098" name="Picture 2" descr="Maki, Pole, Zachód Słońca, Zmierzch">
            <a:extLst>
              <a:ext uri="{FF2B5EF4-FFF2-40B4-BE49-F238E27FC236}">
                <a16:creationId xmlns:a16="http://schemas.microsoft.com/office/drawing/2014/main" id="{41242A20-D80D-4733-9BF3-50DED7CE4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0212" y="1895084"/>
            <a:ext cx="4091575" cy="2727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67852"/>
      </p:ext>
    </p:extLst>
  </p:cSld>
  <p:clrMapOvr>
    <a:masterClrMapping/>
  </p:clrMapOvr>
</p:sld>
</file>

<file path=ppt/theme/theme1.xml><?xml version="1.0" encoding="utf-8"?>
<a:theme xmlns:a="http://schemas.openxmlformats.org/drawingml/2006/main" name="Retrospekcja">
  <a:themeElements>
    <a:clrScheme name="Retrospekcj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cj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1407</TotalTime>
  <Words>1604</Words>
  <Application>Microsoft Office PowerPoint</Application>
  <PresentationFormat>Širokouhlá</PresentationFormat>
  <Paragraphs>182</Paragraphs>
  <Slides>34</Slides>
  <Notes>0</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34</vt:i4>
      </vt:variant>
    </vt:vector>
  </HeadingPairs>
  <TitlesOfParts>
    <vt:vector size="40" baseType="lpstr">
      <vt:lpstr>Arial</vt:lpstr>
      <vt:lpstr>Calibri</vt:lpstr>
      <vt:lpstr>Calibri Light</vt:lpstr>
      <vt:lpstr>Tw Cen MT</vt:lpstr>
      <vt:lpstr>Wingdings</vt:lpstr>
      <vt:lpstr>Retrospekcja</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digitalisation changing labour markets ?   The impact of digitalisation on skills.   What training do workers need?</dc:title>
  <dc:creator>operator</dc:creator>
  <cp:lastModifiedBy>Ľubica Černá</cp:lastModifiedBy>
  <cp:revision>132</cp:revision>
  <dcterms:created xsi:type="dcterms:W3CDTF">2022-06-02T14:15:09Z</dcterms:created>
  <dcterms:modified xsi:type="dcterms:W3CDTF">2023-06-07T18:52:12Z</dcterms:modified>
</cp:coreProperties>
</file>