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5"/>
  </p:handoutMasterIdLst>
  <p:sldIdLst>
    <p:sldId id="265" r:id="rId2"/>
    <p:sldId id="304" r:id="rId3"/>
    <p:sldId id="305" r:id="rId4"/>
    <p:sldId id="306" r:id="rId5"/>
    <p:sldId id="335" r:id="rId6"/>
    <p:sldId id="307" r:id="rId7"/>
    <p:sldId id="334" r:id="rId8"/>
    <p:sldId id="308" r:id="rId9"/>
    <p:sldId id="310" r:id="rId10"/>
    <p:sldId id="325" r:id="rId11"/>
    <p:sldId id="309" r:id="rId12"/>
    <p:sldId id="311" r:id="rId13"/>
    <p:sldId id="326" r:id="rId14"/>
    <p:sldId id="312" r:id="rId15"/>
    <p:sldId id="322" r:id="rId16"/>
    <p:sldId id="329" r:id="rId17"/>
    <p:sldId id="327" r:id="rId18"/>
    <p:sldId id="328" r:id="rId19"/>
    <p:sldId id="330" r:id="rId20"/>
    <p:sldId id="331" r:id="rId21"/>
    <p:sldId id="333" r:id="rId22"/>
    <p:sldId id="332" r:id="rId23"/>
    <p:sldId id="288"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Styl jasny 2 — Ak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Styl jasny 2 — Ak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Styl pośredni 4 — Ak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 z motywem 1 — Ak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2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910C08-AC73-4E90-88B8-EC3B050145AA}" type="datetimeFigureOut">
              <a:rPr lang="pl-PL" smtClean="0"/>
              <a:t>07.06.2023</a:t>
            </a:fld>
            <a:endParaRPr lang="pl-PL"/>
          </a:p>
        </p:txBody>
      </p:sp>
      <p:sp>
        <p:nvSpPr>
          <p:cNvPr id="4" name="Symbol zastępczy stopki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B624279-FA5A-42EC-AD33-E8622A24F83E}" type="slidenum">
              <a:rPr lang="pl-PL" smtClean="0"/>
              <a:t>‹#›</a:t>
            </a:fld>
            <a:endParaRPr lang="pl-PL"/>
          </a:p>
        </p:txBody>
      </p:sp>
    </p:spTree>
    <p:extLst>
      <p:ext uri="{BB962C8B-B14F-4D97-AF65-F5344CB8AC3E}">
        <p14:creationId xmlns:p14="http://schemas.microsoft.com/office/powerpoint/2010/main" val="29247852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pPr>
              <a:defRPr/>
            </a:pPr>
            <a:fld id="{ADC5B2FB-14B6-453F-9D03-0B4D6E386882}"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45F30D91-2023-468A-9572-12D28B9B007E}" type="slidenum">
              <a:rPr lang="pl-PL" smtClean="0"/>
              <a:pPr>
                <a:defRPr/>
              </a:pPr>
              <a:t>‹#›</a:t>
            </a:fld>
            <a:endParaRPr lang="pl-PL"/>
          </a:p>
        </p:txBody>
      </p:sp>
    </p:spTree>
    <p:extLst>
      <p:ext uri="{BB962C8B-B14F-4D97-AF65-F5344CB8AC3E}">
        <p14:creationId xmlns:p14="http://schemas.microsoft.com/office/powerpoint/2010/main" val="207710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pPr>
              <a:defRPr/>
            </a:pPr>
            <a:fld id="{5081D7D1-D6B1-4226-BEDE-DB6DAA509F9E}"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412F299A-4E64-4463-8A98-0D63EBB51A91}" type="slidenum">
              <a:rPr lang="pl-PL" smtClean="0"/>
              <a:pPr>
                <a:defRPr/>
              </a:pPr>
              <a:t>‹#›</a:t>
            </a:fld>
            <a:endParaRPr lang="pl-PL"/>
          </a:p>
        </p:txBody>
      </p:sp>
    </p:spTree>
    <p:extLst>
      <p:ext uri="{BB962C8B-B14F-4D97-AF65-F5344CB8AC3E}">
        <p14:creationId xmlns:p14="http://schemas.microsoft.com/office/powerpoint/2010/main" val="2229825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7660BDD-BCDB-4BC6-900E-2D7EE393B1F9}"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5B0367EC-E908-4D6C-A14C-89DB12671C0F}" type="slidenum">
              <a:rPr lang="pl-PL" smtClean="0"/>
              <a:pPr>
                <a:defRPr/>
              </a:pPr>
              <a:t>‹#›</a:t>
            </a:fld>
            <a:endParaRPr lang="pl-PL"/>
          </a:p>
        </p:txBody>
      </p:sp>
    </p:spTree>
    <p:extLst>
      <p:ext uri="{BB962C8B-B14F-4D97-AF65-F5344CB8AC3E}">
        <p14:creationId xmlns:p14="http://schemas.microsoft.com/office/powerpoint/2010/main" val="109927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pl-PL"/>
              <a:t>Kliknij, aby edytować styl</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pPr>
              <a:defRPr/>
            </a:pPr>
            <a:fld id="{8371F320-8710-4370-98E9-D6D065F6D395}" type="datetimeFigureOut">
              <a:rPr lang="pl-PL" smtClean="0"/>
              <a:pPr>
                <a:defRPr/>
              </a:pPr>
              <a:t>07.06.2023</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3FEADA00-3B49-465F-8F49-17BABC86754B}" type="slidenum">
              <a:rPr lang="pl-PL" smtClean="0"/>
              <a:pPr>
                <a:defRPr/>
              </a:pPr>
              <a:t>‹#›</a:t>
            </a:fld>
            <a:endParaRPr lang="pl-PL"/>
          </a:p>
        </p:txBody>
      </p:sp>
    </p:spTree>
    <p:extLst>
      <p:ext uri="{BB962C8B-B14F-4D97-AF65-F5344CB8AC3E}">
        <p14:creationId xmlns:p14="http://schemas.microsoft.com/office/powerpoint/2010/main" val="2694099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pPr>
              <a:defRPr/>
            </a:pPr>
            <a:fld id="{747073B0-C7B8-49D5-A00F-64B241D50848}" type="datetimeFigureOut">
              <a:rPr lang="pl-PL" smtClean="0"/>
              <a:pPr>
                <a:defRPr/>
              </a:pPr>
              <a:t>07.06.2023</a:t>
            </a:fld>
            <a:endParaRPr lang="pl-PL"/>
          </a:p>
        </p:txBody>
      </p:sp>
      <p:sp>
        <p:nvSpPr>
          <p:cNvPr id="8" name="Footer Placeholder 7"/>
          <p:cNvSpPr>
            <a:spLocks noGrp="1"/>
          </p:cNvSpPr>
          <p:nvPr>
            <p:ph type="ftr" sz="quarter" idx="11"/>
          </p:nvPr>
        </p:nvSpPr>
        <p:spPr/>
        <p:txBody>
          <a:bodyPr/>
          <a:lstStyle/>
          <a:p>
            <a:pPr>
              <a:defRPr/>
            </a:pPr>
            <a:endParaRPr lang="pl-PL"/>
          </a:p>
        </p:txBody>
      </p:sp>
      <p:sp>
        <p:nvSpPr>
          <p:cNvPr id="9" name="Slide Number Placeholder 8"/>
          <p:cNvSpPr>
            <a:spLocks noGrp="1"/>
          </p:cNvSpPr>
          <p:nvPr>
            <p:ph type="sldNum" sz="quarter" idx="12"/>
          </p:nvPr>
        </p:nvSpPr>
        <p:spPr/>
        <p:txBody>
          <a:bodyPr/>
          <a:lstStyle/>
          <a:p>
            <a:pPr>
              <a:defRPr/>
            </a:pPr>
            <a:fld id="{A744F25E-DDBF-498C-9375-D768FCAD1C2E}" type="slidenum">
              <a:rPr lang="pl-PL" smtClean="0"/>
              <a:pPr>
                <a:defRPr/>
              </a:pPr>
              <a:t>‹#›</a:t>
            </a:fld>
            <a:endParaRPr lang="pl-PL"/>
          </a:p>
        </p:txBody>
      </p:sp>
    </p:spTree>
    <p:extLst>
      <p:ext uri="{BB962C8B-B14F-4D97-AF65-F5344CB8AC3E}">
        <p14:creationId xmlns:p14="http://schemas.microsoft.com/office/powerpoint/2010/main" val="421002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pPr>
              <a:defRPr/>
            </a:pPr>
            <a:fld id="{7B566AC7-5147-43EE-9B2E-4D95040BE53B}" type="datetimeFigureOut">
              <a:rPr lang="pl-PL" smtClean="0"/>
              <a:pPr>
                <a:defRPr/>
              </a:pPr>
              <a:t>07.06.2023</a:t>
            </a:fld>
            <a:endParaRPr lang="pl-PL"/>
          </a:p>
        </p:txBody>
      </p:sp>
      <p:sp>
        <p:nvSpPr>
          <p:cNvPr id="4" name="Footer Placeholder 3"/>
          <p:cNvSpPr>
            <a:spLocks noGrp="1"/>
          </p:cNvSpPr>
          <p:nvPr>
            <p:ph type="ftr" sz="quarter" idx="11"/>
          </p:nvPr>
        </p:nvSpPr>
        <p:spPr/>
        <p:txBody>
          <a:bodyPr/>
          <a:lstStyle/>
          <a:p>
            <a:pPr>
              <a:defRPr/>
            </a:pPr>
            <a:endParaRPr lang="pl-PL"/>
          </a:p>
        </p:txBody>
      </p:sp>
      <p:sp>
        <p:nvSpPr>
          <p:cNvPr id="5" name="Slide Number Placeholder 4"/>
          <p:cNvSpPr>
            <a:spLocks noGrp="1"/>
          </p:cNvSpPr>
          <p:nvPr>
            <p:ph type="sldNum" sz="quarter" idx="12"/>
          </p:nvPr>
        </p:nvSpPr>
        <p:spPr/>
        <p:txBody>
          <a:bodyPr/>
          <a:lstStyle/>
          <a:p>
            <a:pPr>
              <a:defRPr/>
            </a:pPr>
            <a:fld id="{364EBEE5-4885-4F52-8FEC-B777D17E6C19}" type="slidenum">
              <a:rPr lang="pl-PL" smtClean="0"/>
              <a:pPr>
                <a:defRPr/>
              </a:pPr>
              <a:t>‹#›</a:t>
            </a:fld>
            <a:endParaRPr lang="pl-PL"/>
          </a:p>
        </p:txBody>
      </p:sp>
    </p:spTree>
    <p:extLst>
      <p:ext uri="{BB962C8B-B14F-4D97-AF65-F5344CB8AC3E}">
        <p14:creationId xmlns:p14="http://schemas.microsoft.com/office/powerpoint/2010/main" val="886452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78E8299-E39D-4B12-9EB5-8C6D609893FD}" type="datetimeFigureOut">
              <a:rPr lang="pl-PL" smtClean="0"/>
              <a:pPr>
                <a:defRPr/>
              </a:pPr>
              <a:t>07.06.2023</a:t>
            </a:fld>
            <a:endParaRPr lang="pl-PL"/>
          </a:p>
        </p:txBody>
      </p:sp>
      <p:sp>
        <p:nvSpPr>
          <p:cNvPr id="3" name="Footer Placeholder 2"/>
          <p:cNvSpPr>
            <a:spLocks noGrp="1"/>
          </p:cNvSpPr>
          <p:nvPr>
            <p:ph type="ftr" sz="quarter" idx="11"/>
          </p:nvPr>
        </p:nvSpPr>
        <p:spPr/>
        <p:txBody>
          <a:bodyPr/>
          <a:lstStyle/>
          <a:p>
            <a:pPr>
              <a:defRPr/>
            </a:pPr>
            <a:endParaRPr lang="pl-PL"/>
          </a:p>
        </p:txBody>
      </p:sp>
      <p:sp>
        <p:nvSpPr>
          <p:cNvPr id="4" name="Slide Number Placeholder 3"/>
          <p:cNvSpPr>
            <a:spLocks noGrp="1"/>
          </p:cNvSpPr>
          <p:nvPr>
            <p:ph type="sldNum" sz="quarter" idx="12"/>
          </p:nvPr>
        </p:nvSpPr>
        <p:spPr/>
        <p:txBody>
          <a:bodyPr/>
          <a:lstStyle/>
          <a:p>
            <a:pPr>
              <a:defRPr/>
            </a:pPr>
            <a:fld id="{BECF83E7-5B39-42C2-A78D-35572C390C68}" type="slidenum">
              <a:rPr lang="pl-PL" smtClean="0"/>
              <a:pPr>
                <a:defRPr/>
              </a:pPr>
              <a:t>‹#›</a:t>
            </a:fld>
            <a:endParaRPr lang="pl-PL"/>
          </a:p>
        </p:txBody>
      </p:sp>
    </p:spTree>
    <p:extLst>
      <p:ext uri="{BB962C8B-B14F-4D97-AF65-F5344CB8AC3E}">
        <p14:creationId xmlns:p14="http://schemas.microsoft.com/office/powerpoint/2010/main" val="2459353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pl-PL"/>
              <a:t>Kliknij, aby edytować styl</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a:t>Kliknij, aby edytować style wzorca tekstu</a:t>
            </a:r>
          </a:p>
        </p:txBody>
      </p:sp>
      <p:sp>
        <p:nvSpPr>
          <p:cNvPr id="5" name="Date Placeholder 4"/>
          <p:cNvSpPr>
            <a:spLocks noGrp="1"/>
          </p:cNvSpPr>
          <p:nvPr>
            <p:ph type="dt" sz="half" idx="10"/>
          </p:nvPr>
        </p:nvSpPr>
        <p:spPr/>
        <p:txBody>
          <a:bodyPr/>
          <a:lstStyle/>
          <a:p>
            <a:pPr>
              <a:defRPr/>
            </a:pPr>
            <a:fld id="{F2DE5F2A-3166-4872-8B20-36AC001686FB}" type="datetimeFigureOut">
              <a:rPr lang="pl-PL" smtClean="0"/>
              <a:pPr>
                <a:defRPr/>
              </a:pPr>
              <a:t>07.06.2023</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86143EF4-E722-442E-9760-FBA30042BBB9}" type="slidenum">
              <a:rPr lang="pl-PL" smtClean="0"/>
              <a:pPr>
                <a:defRPr/>
              </a:pPr>
              <a:t>‹#›</a:t>
            </a:fld>
            <a:endParaRPr lang="pl-PL"/>
          </a:p>
        </p:txBody>
      </p:sp>
    </p:spTree>
    <p:extLst>
      <p:ext uri="{BB962C8B-B14F-4D97-AF65-F5344CB8AC3E}">
        <p14:creationId xmlns:p14="http://schemas.microsoft.com/office/powerpoint/2010/main" val="360737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pPr>
              <a:defRPr/>
            </a:pPr>
            <a:fld id="{A6D01F5D-B7BE-4651-A2B1-A8F32797999B}" type="datetimeFigureOut">
              <a:rPr lang="pl-PL" smtClean="0"/>
              <a:pPr>
                <a:defRPr/>
              </a:pPr>
              <a:t>07.06.2023</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089251D7-6A94-4406-BD8B-8158540EFF73}" type="slidenum">
              <a:rPr lang="pl-PL" smtClean="0"/>
              <a:pPr>
                <a:defRPr/>
              </a:pPr>
              <a:t>‹#›</a:t>
            </a:fld>
            <a:endParaRPr lang="pl-PL"/>
          </a:p>
        </p:txBody>
      </p:sp>
    </p:spTree>
    <p:extLst>
      <p:ext uri="{BB962C8B-B14F-4D97-AF65-F5344CB8AC3E}">
        <p14:creationId xmlns:p14="http://schemas.microsoft.com/office/powerpoint/2010/main" val="3325545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BBAAD2D7-0751-42D3-9E8F-7C97A6F82129}" type="slidenum">
              <a:rPr lang="pl-PL" smtClean="0"/>
              <a:pPr>
                <a:defRPr/>
              </a:pPr>
              <a:t>‹#›</a:t>
            </a:fld>
            <a:endParaRPr lang="pl-PL"/>
          </a:p>
        </p:txBody>
      </p:sp>
    </p:spTree>
    <p:extLst>
      <p:ext uri="{BB962C8B-B14F-4D97-AF65-F5344CB8AC3E}">
        <p14:creationId xmlns:p14="http://schemas.microsoft.com/office/powerpoint/2010/main" val="3731851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BBAAD2D7-0751-42D3-9E8F-7C97A6F82129}" type="slidenum">
              <a:rPr lang="pl-PL" smtClean="0"/>
              <a:pPr>
                <a:defRPr/>
              </a:pPr>
              <a:t>‹#›</a:t>
            </a:fld>
            <a:endParaRPr lang="pl-PL"/>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06427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BBAAD2D7-0751-42D3-9E8F-7C97A6F82129}" type="slidenum">
              <a:rPr lang="pl-PL" smtClean="0"/>
              <a:pPr>
                <a:defRPr/>
              </a:pPr>
              <a:t>‹#›</a:t>
            </a:fld>
            <a:endParaRPr lang="pl-PL"/>
          </a:p>
        </p:txBody>
      </p:sp>
    </p:spTree>
    <p:extLst>
      <p:ext uri="{BB962C8B-B14F-4D97-AF65-F5344CB8AC3E}">
        <p14:creationId xmlns:p14="http://schemas.microsoft.com/office/powerpoint/2010/main" val="1211096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BBAAD2D7-0751-42D3-9E8F-7C97A6F82129}" type="slidenum">
              <a:rPr lang="pl-PL" smtClean="0"/>
              <a:pPr>
                <a:defRPr/>
              </a:pPr>
              <a:t>‹#›</a:t>
            </a:fld>
            <a:endParaRPr lang="pl-PL"/>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1558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BBAAD2D7-0751-42D3-9E8F-7C97A6F82129}" type="slidenum">
              <a:rPr lang="pl-PL" smtClean="0"/>
              <a:pPr>
                <a:defRPr/>
              </a:pPr>
              <a:t>‹#›</a:t>
            </a:fld>
            <a:endParaRPr lang="pl-PL"/>
          </a:p>
        </p:txBody>
      </p:sp>
    </p:spTree>
    <p:extLst>
      <p:ext uri="{BB962C8B-B14F-4D97-AF65-F5344CB8AC3E}">
        <p14:creationId xmlns:p14="http://schemas.microsoft.com/office/powerpoint/2010/main" val="960456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pPr>
              <a:defRPr/>
            </a:pPr>
            <a:fld id="{24CA6DE7-489B-4943-84E5-A6ACBD77E7A6}"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8696F41B-9F30-4ADA-AE3F-01C7F0331512}" type="slidenum">
              <a:rPr lang="pl-PL" smtClean="0"/>
              <a:pPr>
                <a:defRPr/>
              </a:pPr>
              <a:t>‹#›</a:t>
            </a:fld>
            <a:endParaRPr lang="pl-PL"/>
          </a:p>
        </p:txBody>
      </p:sp>
    </p:spTree>
    <p:extLst>
      <p:ext uri="{BB962C8B-B14F-4D97-AF65-F5344CB8AC3E}">
        <p14:creationId xmlns:p14="http://schemas.microsoft.com/office/powerpoint/2010/main" val="524348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pPr>
              <a:defRPr/>
            </a:pPr>
            <a:fld id="{66E555B0-6446-4236-9B88-97C731462FC0}" type="datetimeFigureOut">
              <a:rPr lang="pl-PL" smtClean="0"/>
              <a:pPr>
                <a:defRPr/>
              </a:pPr>
              <a:t>07.06.2023</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70D47434-C840-499C-8305-153F06C05F48}" type="slidenum">
              <a:rPr lang="pl-PL" smtClean="0"/>
              <a:pPr>
                <a:defRPr/>
              </a:pPr>
              <a:t>‹#›</a:t>
            </a:fld>
            <a:endParaRPr lang="pl-PL"/>
          </a:p>
        </p:txBody>
      </p:sp>
    </p:spTree>
    <p:extLst>
      <p:ext uri="{BB962C8B-B14F-4D97-AF65-F5344CB8AC3E}">
        <p14:creationId xmlns:p14="http://schemas.microsoft.com/office/powerpoint/2010/main" val="874474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D9985DAE-6D80-463C-A9EA-08F21E1ADA00}" type="datetimeFigureOut">
              <a:rPr lang="pl-PL" smtClean="0"/>
              <a:pPr>
                <a:defRPr/>
              </a:pPr>
              <a:t>07.06.2023</a:t>
            </a:fld>
            <a:endParaRPr lang="pl-PL"/>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pl-PL"/>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BBAAD2D7-0751-42D3-9E8F-7C97A6F82129}" type="slidenum">
              <a:rPr lang="pl-PL" smtClean="0"/>
              <a:pPr>
                <a:defRPr/>
              </a:pPr>
              <a:t>‹#›</a:t>
            </a:fld>
            <a:endParaRPr lang="pl-PL"/>
          </a:p>
        </p:txBody>
      </p:sp>
    </p:spTree>
    <p:extLst>
      <p:ext uri="{BB962C8B-B14F-4D97-AF65-F5344CB8AC3E}">
        <p14:creationId xmlns:p14="http://schemas.microsoft.com/office/powerpoint/2010/main" val="2225490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196752"/>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11560" y="2060848"/>
            <a:ext cx="7007286" cy="3693319"/>
          </a:xfrm>
          <a:prstGeom prst="rect">
            <a:avLst/>
          </a:prstGeom>
        </p:spPr>
        <p:txBody>
          <a:bodyPr wrap="square">
            <a:spAutoFit/>
          </a:bodyPr>
          <a:lstStyle/>
          <a:p>
            <a:pPr algn="ctr">
              <a:spcBef>
                <a:spcPts val="1200"/>
              </a:spcBef>
              <a:spcAft>
                <a:spcPts val="1200"/>
              </a:spcAft>
            </a:pPr>
            <a:r>
              <a:rPr lang="en-US" sz="2800" dirty="0"/>
              <a:t>How does </a:t>
            </a:r>
            <a:r>
              <a:rPr lang="en-US" sz="2800" dirty="0" err="1"/>
              <a:t>digitalisation</a:t>
            </a:r>
            <a:r>
              <a:rPr lang="en-US" sz="2800" dirty="0"/>
              <a:t> affect occupational safety and health (OSH), </a:t>
            </a:r>
            <a:endParaRPr lang="pl-PL" sz="2800" dirty="0"/>
          </a:p>
          <a:p>
            <a:pPr algn="ctr">
              <a:spcBef>
                <a:spcPts val="1200"/>
              </a:spcBef>
              <a:spcAft>
                <a:spcPts val="1200"/>
              </a:spcAft>
            </a:pPr>
            <a:r>
              <a:rPr lang="en-US" sz="2800" dirty="0"/>
              <a:t>and what are the requirements for protecting employees in a digital working world?</a:t>
            </a:r>
            <a:endParaRPr lang="pl-PL" sz="28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pl-PL" sz="3200" dirty="0">
              <a:latin typeface="Calibri" panose="020F0502020204030204" pitchFamily="34" charset="0"/>
              <a:ea typeface="Calibri" panose="020F0502020204030204" pitchFamily="34" charset="0"/>
              <a:cs typeface="Times New Roman" panose="02020603050405020304" pitchFamily="18" charset="0"/>
            </a:endParaRPr>
          </a:p>
          <a:p>
            <a:pPr algn="ctr"/>
            <a:r>
              <a:rPr lang="pl-PL" sz="3200" dirty="0">
                <a:effectLst/>
                <a:latin typeface="Calibri" panose="020F0502020204030204" pitchFamily="34" charset="0"/>
                <a:ea typeface="Calibri" panose="020F0502020204030204" pitchFamily="34" charset="0"/>
                <a:cs typeface="Times New Roman" panose="02020603050405020304" pitchFamily="18" charset="0"/>
              </a:rPr>
              <a:t>Monika Drąg</a:t>
            </a: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212363"/>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467544" y="1740231"/>
            <a:ext cx="6912768" cy="4302460"/>
          </a:xfrm>
          <a:prstGeom prst="rect">
            <a:avLst/>
          </a:prstGeom>
        </p:spPr>
        <p:txBody>
          <a:bodyPr wrap="square">
            <a:spAutoFit/>
          </a:bodyPr>
          <a:lstStyle/>
          <a:p>
            <a:pPr algn="just">
              <a:lnSpc>
                <a:spcPct val="114000"/>
              </a:lnSpc>
            </a:pPr>
            <a:r>
              <a:rPr lang="en-US" sz="2400" dirty="0" err="1"/>
              <a:t>Digitalisation</a:t>
            </a:r>
            <a:r>
              <a:rPr lang="en-US" sz="2400" dirty="0"/>
              <a:t> has been part of advanced economies for more than fifty years since the dawn of computers and telecommunications. </a:t>
            </a:r>
          </a:p>
          <a:p>
            <a:pPr algn="just">
              <a:lnSpc>
                <a:spcPct val="114000"/>
              </a:lnSpc>
            </a:pPr>
            <a:r>
              <a:rPr lang="en-US" sz="2400" dirty="0"/>
              <a:t>However, last situation connected with covid-19, contributed to development of completely new way of thinking about digitalization.</a:t>
            </a:r>
            <a:endParaRPr lang="pl-PL" sz="2400" dirty="0"/>
          </a:p>
          <a:p>
            <a:pPr algn="just">
              <a:lnSpc>
                <a:spcPct val="114000"/>
              </a:lnSpc>
            </a:pPr>
            <a:endParaRPr lang="pl-PL" sz="2400" dirty="0"/>
          </a:p>
          <a:p>
            <a:pPr algn="just">
              <a:lnSpc>
                <a:spcPct val="114000"/>
              </a:lnSpc>
            </a:pPr>
            <a:r>
              <a:rPr lang="en-US" sz="2400" dirty="0"/>
              <a:t>New digital tools and processes have enormously changed the way we work. This is not without implications for occupational safety and health.</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16703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196752"/>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11560" y="1340768"/>
            <a:ext cx="7007286" cy="5339026"/>
          </a:xfrm>
          <a:prstGeom prst="rect">
            <a:avLst/>
          </a:prstGeom>
        </p:spPr>
        <p:txBody>
          <a:bodyPr wrap="square">
            <a:spAutoFit/>
          </a:bodyPr>
          <a:lstStyle/>
          <a:p>
            <a:pPr algn="just">
              <a:lnSpc>
                <a:spcPct val="114000"/>
              </a:lnSpc>
              <a:spcBef>
                <a:spcPts val="600"/>
              </a:spcBef>
              <a:spcAft>
                <a:spcPts val="600"/>
              </a:spcAft>
            </a:pPr>
            <a:r>
              <a:rPr lang="pl-PL" sz="2400" dirty="0"/>
              <a:t>One </a:t>
            </a:r>
            <a:r>
              <a:rPr lang="pl-PL" sz="2400" dirty="0" err="1"/>
              <a:t>thing</a:t>
            </a:r>
            <a:r>
              <a:rPr lang="pl-PL" sz="2400" dirty="0"/>
              <a:t> </a:t>
            </a:r>
            <a:r>
              <a:rPr lang="pl-PL" sz="2400" dirty="0" err="1"/>
              <a:t>is</a:t>
            </a:r>
            <a:r>
              <a:rPr lang="pl-PL" sz="2400" dirty="0"/>
              <a:t> </a:t>
            </a:r>
            <a:r>
              <a:rPr lang="pl-PL" sz="2400" dirty="0" err="1"/>
              <a:t>sure</a:t>
            </a:r>
            <a:r>
              <a:rPr lang="pl-PL" sz="2400" dirty="0"/>
              <a:t> in </a:t>
            </a:r>
            <a:r>
              <a:rPr lang="pl-PL" sz="2400" dirty="0" err="1"/>
              <a:t>this</a:t>
            </a:r>
            <a:r>
              <a:rPr lang="pl-PL" sz="2400" dirty="0"/>
              <a:t> </a:t>
            </a:r>
            <a:r>
              <a:rPr lang="pl-PL" sz="2400" dirty="0" err="1"/>
              <a:t>process</a:t>
            </a:r>
            <a:r>
              <a:rPr lang="pl-PL" sz="2400" dirty="0"/>
              <a:t>.</a:t>
            </a:r>
          </a:p>
          <a:p>
            <a:pPr algn="just">
              <a:lnSpc>
                <a:spcPct val="114000"/>
              </a:lnSpc>
              <a:spcBef>
                <a:spcPts val="600"/>
              </a:spcBef>
              <a:spcAft>
                <a:spcPts val="600"/>
              </a:spcAft>
            </a:pPr>
            <a:r>
              <a:rPr lang="pl-PL" sz="2400" dirty="0">
                <a:effectLst/>
                <a:latin typeface="Calibri" panose="020F0502020204030204" pitchFamily="34" charset="0"/>
                <a:ea typeface="Calibri" panose="020F0502020204030204" pitchFamily="34" charset="0"/>
                <a:cs typeface="Times New Roman" panose="02020603050405020304" pitchFamily="18" charset="0"/>
              </a:rPr>
              <a:t>The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all</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old</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laws</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rules</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tools</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needed</a:t>
            </a:r>
            <a:r>
              <a:rPr lang="pl-PL" sz="2400" dirty="0">
                <a:effectLst/>
                <a:latin typeface="Calibri" panose="020F0502020204030204" pitchFamily="34" charset="0"/>
                <a:ea typeface="Calibri" panose="020F0502020204030204" pitchFamily="34" charset="0"/>
                <a:cs typeface="Times New Roman" panose="02020603050405020304" pitchFamily="18" charset="0"/>
              </a:rPr>
              <a:t> to be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adapted</a:t>
            </a:r>
            <a:r>
              <a:rPr lang="pl-PL" sz="2400" dirty="0">
                <a:effectLst/>
                <a:latin typeface="Calibri" panose="020F0502020204030204" pitchFamily="34" charset="0"/>
                <a:ea typeface="Calibri" panose="020F0502020204030204" pitchFamily="34" charset="0"/>
                <a:cs typeface="Times New Roman" panose="02020603050405020304" pitchFamily="18" charset="0"/>
              </a:rPr>
              <a:t> to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changed</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reality</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14000"/>
              </a:lnSpc>
              <a:spcBef>
                <a:spcPts val="600"/>
              </a:spcBef>
              <a:spcAft>
                <a:spcPts val="600"/>
              </a:spcAft>
            </a:pPr>
            <a:r>
              <a:rPr lang="pl-PL" sz="2400" dirty="0">
                <a:latin typeface="Calibri" panose="020F0502020204030204" pitchFamily="34" charset="0"/>
                <a:ea typeface="Calibri" panose="020F0502020204030204" pitchFamily="34" charset="0"/>
                <a:cs typeface="Times New Roman" panose="02020603050405020304" pitchFamily="18" charset="0"/>
              </a:rPr>
              <a:t>As the </a:t>
            </a:r>
            <a:r>
              <a:rPr lang="pl-PL" sz="2400" dirty="0" err="1">
                <a:latin typeface="Calibri" panose="020F0502020204030204" pitchFamily="34" charset="0"/>
                <a:ea typeface="Calibri" panose="020F0502020204030204" pitchFamily="34" charset="0"/>
                <a:cs typeface="Times New Roman" panose="02020603050405020304" pitchFamily="18" charset="0"/>
              </a:rPr>
              <a:t>new</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problems</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arised</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due</a:t>
            </a:r>
            <a:r>
              <a:rPr lang="pl-PL" sz="2400" dirty="0">
                <a:latin typeface="Calibri" panose="020F0502020204030204" pitchFamily="34" charset="0"/>
                <a:ea typeface="Calibri" panose="020F0502020204030204" pitchFamily="34" charset="0"/>
                <a:cs typeface="Times New Roman" panose="02020603050405020304" pitchFamily="18" charset="0"/>
              </a:rPr>
              <a:t> to </a:t>
            </a:r>
            <a:r>
              <a:rPr lang="pl-PL" sz="2400" dirty="0" err="1">
                <a:latin typeface="Calibri" panose="020F0502020204030204" pitchFamily="34" charset="0"/>
                <a:ea typeface="Calibri" panose="020F0502020204030204" pitchFamily="34" charset="0"/>
                <a:cs typeface="Times New Roman" panose="02020603050405020304" pitchFamily="18" charset="0"/>
              </a:rPr>
              <a:t>usage</a:t>
            </a:r>
            <a:r>
              <a:rPr lang="pl-PL" sz="2400" dirty="0">
                <a:latin typeface="Calibri" panose="020F0502020204030204" pitchFamily="34" charset="0"/>
                <a:ea typeface="Calibri" panose="020F0502020204030204" pitchFamily="34" charset="0"/>
                <a:cs typeface="Times New Roman" panose="02020603050405020304" pitchFamily="18" charset="0"/>
              </a:rPr>
              <a:t> of </a:t>
            </a:r>
            <a:r>
              <a:rPr lang="pl-PL" sz="2400" dirty="0" err="1">
                <a:latin typeface="Calibri" panose="020F0502020204030204" pitchFamily="34" charset="0"/>
                <a:ea typeface="Calibri" panose="020F0502020204030204" pitchFamily="34" charset="0"/>
                <a:cs typeface="Times New Roman" panose="02020603050405020304" pitchFamily="18" charset="0"/>
              </a:rPr>
              <a:t>new</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technologies</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old</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rules</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were</a:t>
            </a:r>
            <a:r>
              <a:rPr lang="pl-PL" sz="2400" dirty="0">
                <a:latin typeface="Calibri" panose="020F0502020204030204" pitchFamily="34" charset="0"/>
                <a:ea typeface="Calibri" panose="020F0502020204030204" pitchFamily="34" charset="0"/>
                <a:cs typeface="Times New Roman" panose="02020603050405020304" pitchFamily="18" charset="0"/>
              </a:rPr>
              <a:t> not </a:t>
            </a:r>
            <a:r>
              <a:rPr lang="pl-PL" sz="2400" dirty="0" err="1">
                <a:latin typeface="Calibri" panose="020F0502020204030204" pitchFamily="34" charset="0"/>
                <a:ea typeface="Calibri" panose="020F0502020204030204" pitchFamily="34" charset="0"/>
                <a:cs typeface="Times New Roman" panose="02020603050405020304" pitchFamily="18" charset="0"/>
              </a:rPr>
              <a:t>working</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properly</a:t>
            </a:r>
            <a:r>
              <a:rPr lang="pl-PL" sz="2400" dirty="0">
                <a:latin typeface="Calibri" panose="020F0502020204030204" pitchFamily="34" charset="0"/>
                <a:ea typeface="Calibri" panose="020F0502020204030204" pitchFamily="34" charset="0"/>
                <a:cs typeface="Times New Roman" panose="02020603050405020304" pitchFamily="18" charset="0"/>
              </a:rPr>
              <a:t>, and </a:t>
            </a:r>
            <a:r>
              <a:rPr lang="pl-PL" sz="2400" dirty="0" err="1">
                <a:latin typeface="Calibri" panose="020F0502020204030204" pitchFamily="34" charset="0"/>
                <a:ea typeface="Calibri" panose="020F0502020204030204" pitchFamily="34" charset="0"/>
                <a:cs typeface="Times New Roman" panose="02020603050405020304" pitchFamily="18" charset="0"/>
              </a:rPr>
              <a:t>soutions</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working</a:t>
            </a:r>
            <a:r>
              <a:rPr lang="pl-PL" sz="2400" dirty="0">
                <a:latin typeface="Calibri" panose="020F0502020204030204" pitchFamily="34" charset="0"/>
                <a:ea typeface="Calibri" panose="020F0502020204030204" pitchFamily="34" charset="0"/>
                <a:cs typeface="Times New Roman" panose="02020603050405020304" pitchFamily="18" charset="0"/>
              </a:rPr>
              <a:t> not </a:t>
            </a:r>
            <a:r>
              <a:rPr lang="pl-PL" sz="2400" dirty="0" err="1">
                <a:latin typeface="Calibri" panose="020F0502020204030204" pitchFamily="34" charset="0"/>
                <a:ea typeface="Calibri" panose="020F0502020204030204" pitchFamily="34" charset="0"/>
                <a:cs typeface="Times New Roman" panose="02020603050405020304" pitchFamily="18" charset="0"/>
              </a:rPr>
              <a:t>so</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long</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time</a:t>
            </a:r>
            <a:r>
              <a:rPr lang="pl-PL" sz="2400" dirty="0">
                <a:latin typeface="Calibri" panose="020F0502020204030204" pitchFamily="34" charset="0"/>
                <a:ea typeface="Calibri" panose="020F0502020204030204" pitchFamily="34" charset="0"/>
                <a:cs typeface="Times New Roman" panose="02020603050405020304" pitchFamily="18" charset="0"/>
              </a:rPr>
              <a:t> ago – do not </a:t>
            </a:r>
            <a:r>
              <a:rPr lang="pl-PL" sz="2400" dirty="0" err="1">
                <a:latin typeface="Calibri" panose="020F0502020204030204" pitchFamily="34" charset="0"/>
                <a:ea typeface="Calibri" panose="020F0502020204030204" pitchFamily="34" charset="0"/>
                <a:cs typeface="Times New Roman" panose="02020603050405020304" pitchFamily="18" charset="0"/>
              </a:rPr>
              <a:t>work</a:t>
            </a:r>
            <a:r>
              <a:rPr lang="pl-PL" sz="2400" dirty="0">
                <a:latin typeface="Calibri" panose="020F0502020204030204" pitchFamily="34" charset="0"/>
                <a:ea typeface="Calibri" panose="020F0502020204030204" pitchFamily="34" charset="0"/>
                <a:cs typeface="Times New Roman" panose="02020603050405020304" pitchFamily="18" charset="0"/>
              </a:rPr>
              <a:t> in </a:t>
            </a:r>
            <a:r>
              <a:rPr lang="pl-PL" sz="2400" dirty="0" err="1">
                <a:latin typeface="Calibri" panose="020F0502020204030204" pitchFamily="34" charset="0"/>
                <a:ea typeface="Calibri" panose="020F0502020204030204" pitchFamily="34" charset="0"/>
                <a:cs typeface="Times New Roman" panose="02020603050405020304" pitchFamily="18" charset="0"/>
              </a:rPr>
              <a:t>changed</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reality</a:t>
            </a:r>
            <a:r>
              <a:rPr lang="pl-PL"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14000"/>
              </a:lnSpc>
              <a:spcBef>
                <a:spcPts val="600"/>
              </a:spcBef>
              <a:spcAft>
                <a:spcPts val="600"/>
              </a:spcAft>
            </a:pPr>
            <a:r>
              <a:rPr lang="pl-PL" sz="2400" dirty="0">
                <a:effectLst/>
                <a:latin typeface="Calibri" panose="020F0502020204030204" pitchFamily="34" charset="0"/>
                <a:ea typeface="Calibri" panose="020F0502020204030204" pitchFamily="34" charset="0"/>
                <a:cs typeface="Times New Roman" panose="02020603050405020304" pitchFamily="18" charset="0"/>
              </a:rPr>
              <a:t>The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biggest</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challange</a:t>
            </a:r>
            <a:r>
              <a:rPr lang="pl-PL" sz="2400" dirty="0">
                <a:effectLst/>
                <a:latin typeface="Calibri" panose="020F0502020204030204" pitchFamily="34" charset="0"/>
                <a:ea typeface="Calibri" panose="020F0502020204030204" pitchFamily="34" charset="0"/>
                <a:cs typeface="Times New Roman" panose="02020603050405020304" pitchFamily="18" charset="0"/>
              </a:rPr>
              <a:t> was to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find</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new</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tools</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develop</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new</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procedures</a:t>
            </a:r>
            <a:r>
              <a:rPr lang="pl-PL" sz="2400" dirty="0">
                <a:effectLst/>
                <a:latin typeface="Calibri" panose="020F0502020204030204" pitchFamily="34" charset="0"/>
                <a:ea typeface="Calibri" panose="020F0502020204030204" pitchFamily="34" charset="0"/>
                <a:cs typeface="Times New Roman" panose="02020603050405020304" pitchFamily="18" charset="0"/>
              </a:rPr>
              <a:t> –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adjusted</a:t>
            </a:r>
            <a:r>
              <a:rPr lang="pl-PL" sz="2400" dirty="0">
                <a:effectLst/>
                <a:latin typeface="Calibri" panose="020F0502020204030204" pitchFamily="34" charset="0"/>
                <a:ea typeface="Calibri" panose="020F0502020204030204" pitchFamily="34" charset="0"/>
                <a:cs typeface="Times New Roman" panose="02020603050405020304" pitchFamily="18" charset="0"/>
              </a:rPr>
              <a:t> to as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many</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new</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situations</a:t>
            </a:r>
            <a:r>
              <a:rPr lang="pl-PL" sz="2400" dirty="0">
                <a:effectLst/>
                <a:latin typeface="Calibri" panose="020F0502020204030204" pitchFamily="34" charset="0"/>
                <a:ea typeface="Calibri" panose="020F0502020204030204" pitchFamily="34" charset="0"/>
                <a:cs typeface="Times New Roman" panose="02020603050405020304" pitchFamily="18" charset="0"/>
              </a:rPr>
              <a:t> as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possible</a:t>
            </a:r>
            <a:r>
              <a:rPr lang="pl-PL" sz="24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14000"/>
              </a:lnSpc>
              <a:spcBef>
                <a:spcPts val="600"/>
              </a:spcBef>
              <a:spcAft>
                <a:spcPts val="600"/>
              </a:spcAft>
            </a:pP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9943"/>
            <a:ext cx="1672519" cy="1182874"/>
          </a:xfrm>
          <a:prstGeom prst="rect">
            <a:avLst/>
          </a:prstGeom>
        </p:spPr>
      </p:pic>
    </p:spTree>
    <p:extLst>
      <p:ext uri="{BB962C8B-B14F-4D97-AF65-F5344CB8AC3E}">
        <p14:creationId xmlns:p14="http://schemas.microsoft.com/office/powerpoint/2010/main" val="276243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194779"/>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539552" y="1748757"/>
            <a:ext cx="6768752" cy="4687181"/>
          </a:xfrm>
          <a:prstGeom prst="rect">
            <a:avLst/>
          </a:prstGeom>
        </p:spPr>
        <p:txBody>
          <a:bodyPr wrap="square">
            <a:spAutoFit/>
          </a:bodyPr>
          <a:lstStyle/>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One of these new situations and challenges is necessity of ensuring proper level of protection in the area of occupational health and safety during working with usage of digital tools.</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The main goal of safety and health programs is to prevent workplace injuries, illnesses, and deaths, as well as the suffering and financial hardship these events can cause for workers, their families, and employers.</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Bef>
                <a:spcPts val="600"/>
              </a:spcBef>
              <a:spcAft>
                <a:spcPts val="60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684047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194779"/>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11560" y="1340768"/>
            <a:ext cx="6768752" cy="4189224"/>
          </a:xfrm>
          <a:prstGeom prst="rect">
            <a:avLst/>
          </a:prstGeom>
        </p:spPr>
        <p:txBody>
          <a:bodyPr wrap="square">
            <a:spAutoFit/>
          </a:bodyPr>
          <a:lstStyle/>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The most popular way of work with usage of digital tools in offices is online working from home - which was experienced by most of people working in offices, during the pandemic.</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Bef>
                <a:spcPts val="600"/>
              </a:spcBef>
              <a:spcAft>
                <a:spcPts val="600"/>
              </a:spcAft>
            </a:pP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In this presentation I would focus on the most important side of taking care of occupational health and safety connected with online work - care of the mental health of people working online. </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461259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268760"/>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755576" y="2564904"/>
            <a:ext cx="7007286" cy="1077218"/>
          </a:xfrm>
          <a:prstGeom prst="rect">
            <a:avLst/>
          </a:prstGeom>
        </p:spPr>
        <p:txBody>
          <a:bodyPr wrap="square">
            <a:spAutoFit/>
          </a:bodyPr>
          <a:lstStyle/>
          <a:p>
            <a:pPr fontAlgn="base"/>
            <a:r>
              <a:rPr lang="en-US" sz="3200" b="1" dirty="0"/>
              <a:t>Typical risks of </a:t>
            </a:r>
            <a:r>
              <a:rPr lang="en-US" sz="3200" b="1" dirty="0" err="1"/>
              <a:t>digitalisation</a:t>
            </a:r>
            <a:r>
              <a:rPr lang="en-US" sz="3200" b="1" dirty="0"/>
              <a:t> for occupational safety and health</a:t>
            </a: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563703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268760"/>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83568" y="1556792"/>
            <a:ext cx="7007286" cy="3674852"/>
          </a:xfrm>
          <a:prstGeom prst="rect">
            <a:avLst/>
          </a:prstGeom>
        </p:spPr>
        <p:txBody>
          <a:bodyPr wrap="square">
            <a:spAutoFit/>
          </a:bodyPr>
          <a:lstStyle/>
          <a:p>
            <a:pPr fontAlgn="base"/>
            <a:r>
              <a:rPr lang="en-US" sz="3200" b="1" dirty="0"/>
              <a:t>Typical risks of </a:t>
            </a:r>
            <a:r>
              <a:rPr lang="en-US" sz="3200" b="1" dirty="0" err="1"/>
              <a:t>digitalisation</a:t>
            </a:r>
            <a:r>
              <a:rPr lang="en-US" sz="3200" b="1" dirty="0"/>
              <a:t> for occupational safety and health</a:t>
            </a:r>
            <a:endParaRPr lang="pl-PL" sz="3200" b="1" dirty="0"/>
          </a:p>
          <a:p>
            <a:pPr fontAlgn="base"/>
            <a:endParaRPr lang="pl-PL" sz="3200" b="1" dirty="0"/>
          </a:p>
          <a:p>
            <a:pPr marL="514350" indent="-514350" fontAlgn="base">
              <a:lnSpc>
                <a:spcPct val="114000"/>
              </a:lnSpc>
              <a:buAutoNum type="arabicPeriod"/>
            </a:pPr>
            <a:r>
              <a:rPr lang="pl-PL" sz="2000" dirty="0" err="1"/>
              <a:t>Isolation</a:t>
            </a:r>
            <a:r>
              <a:rPr lang="pl-PL" sz="2000" dirty="0"/>
              <a:t> of </a:t>
            </a:r>
            <a:r>
              <a:rPr lang="pl-PL" sz="2000" dirty="0" err="1"/>
              <a:t>employees</a:t>
            </a:r>
            <a:endParaRPr lang="pl-PL" sz="2000" dirty="0"/>
          </a:p>
          <a:p>
            <a:pPr marL="514350" indent="-514350" fontAlgn="base">
              <a:lnSpc>
                <a:spcPct val="114000"/>
              </a:lnSpc>
              <a:buAutoNum type="arabicPeriod"/>
            </a:pPr>
            <a:r>
              <a:rPr lang="en-US" sz="2000" dirty="0"/>
              <a:t>Difficulty maintaining boundaries between work and personal life</a:t>
            </a:r>
            <a:endParaRPr lang="pl-PL" sz="2000" dirty="0"/>
          </a:p>
          <a:p>
            <a:pPr marL="514350" indent="-514350" fontAlgn="base">
              <a:lnSpc>
                <a:spcPct val="114000"/>
              </a:lnSpc>
              <a:buAutoNum type="arabicPeriod"/>
            </a:pPr>
            <a:r>
              <a:rPr lang="pl-PL" sz="2000" dirty="0" err="1"/>
              <a:t>Difficulties</a:t>
            </a:r>
            <a:r>
              <a:rPr lang="pl-PL" sz="2000" dirty="0"/>
              <a:t> in </a:t>
            </a:r>
            <a:r>
              <a:rPr lang="pl-PL" sz="2000" dirty="0" err="1"/>
              <a:t>administrative</a:t>
            </a:r>
            <a:r>
              <a:rPr lang="pl-PL" sz="2000" dirty="0"/>
              <a:t> </a:t>
            </a:r>
            <a:r>
              <a:rPr lang="pl-PL" sz="2000" dirty="0" err="1"/>
              <a:t>regulation</a:t>
            </a:r>
            <a:r>
              <a:rPr lang="pl-PL" sz="2000" dirty="0"/>
              <a:t> of </a:t>
            </a:r>
            <a:r>
              <a:rPr lang="pl-PL" sz="2000" dirty="0" err="1"/>
              <a:t>work</a:t>
            </a:r>
            <a:endParaRPr lang="pl-PL" sz="2000" dirty="0"/>
          </a:p>
          <a:p>
            <a:pPr marL="514350" indent="-514350" fontAlgn="base">
              <a:lnSpc>
                <a:spcPct val="114000"/>
              </a:lnSpc>
              <a:buAutoNum type="arabicPeriod"/>
            </a:pPr>
            <a:r>
              <a:rPr lang="pl-PL" sz="2000" dirty="0" err="1"/>
              <a:t>Overloading</a:t>
            </a:r>
            <a:r>
              <a:rPr lang="pl-PL" sz="2000" dirty="0"/>
              <a:t> of </a:t>
            </a:r>
            <a:r>
              <a:rPr lang="pl-PL" sz="2000" dirty="0" err="1"/>
              <a:t>work</a:t>
            </a:r>
            <a:endParaRPr lang="pl-PL" sz="2000" dirty="0"/>
          </a:p>
          <a:p>
            <a:pPr marL="514350" indent="-514350" fontAlgn="base">
              <a:lnSpc>
                <a:spcPct val="114000"/>
              </a:lnSpc>
              <a:buAutoNum type="arabicPeriod"/>
            </a:pPr>
            <a:r>
              <a:rPr lang="pl-PL" sz="2000" dirty="0" err="1"/>
              <a:t>Overloading</a:t>
            </a:r>
            <a:r>
              <a:rPr lang="pl-PL" sz="2000" dirty="0"/>
              <a:t> with </a:t>
            </a:r>
            <a:r>
              <a:rPr lang="pl-PL" sz="2000" dirty="0" err="1"/>
              <a:t>possibilities</a:t>
            </a:r>
            <a:endParaRPr lang="en-US" sz="2000" dirty="0"/>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254384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539552" y="1340768"/>
            <a:ext cx="7007286" cy="5031249"/>
          </a:xfrm>
          <a:prstGeom prst="rect">
            <a:avLst/>
          </a:prstGeom>
        </p:spPr>
        <p:txBody>
          <a:bodyPr wrap="square">
            <a:spAutoFit/>
          </a:bodyPr>
          <a:lstStyle/>
          <a:p>
            <a:pPr algn="ctr">
              <a:lnSpc>
                <a:spcPct val="114000"/>
              </a:lnSpc>
              <a:spcBef>
                <a:spcPts val="600"/>
              </a:spcBef>
              <a:spcAft>
                <a:spcPts val="600"/>
              </a:spcAft>
            </a:pPr>
            <a:r>
              <a:rPr lang="pl-PL" dirty="0"/>
              <a:t> </a:t>
            </a:r>
            <a:r>
              <a:rPr lang="pl-PL" sz="2400" b="1" dirty="0" err="1"/>
              <a:t>Isolation</a:t>
            </a:r>
            <a:r>
              <a:rPr lang="pl-PL" sz="2400" b="1" dirty="0"/>
              <a:t> of </a:t>
            </a:r>
            <a:r>
              <a:rPr lang="pl-PL" sz="2400" b="1" dirty="0" err="1"/>
              <a:t>workers</a:t>
            </a:r>
            <a:r>
              <a:rPr lang="pl-PL" sz="2400" b="1"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14000"/>
              </a:lnSpc>
              <a:spcBef>
                <a:spcPts val="600"/>
              </a:spcBef>
              <a:spcAft>
                <a:spcPts val="600"/>
              </a:spcAft>
            </a:pPr>
            <a:r>
              <a:rPr lang="pl-PL" sz="2400" dirty="0" err="1">
                <a:latin typeface="Calibri" panose="020F0502020204030204" pitchFamily="34" charset="0"/>
                <a:ea typeface="Calibri" panose="020F0502020204030204" pitchFamily="34" charset="0"/>
                <a:cs typeface="Times New Roman" panose="02020603050405020304" pitchFamily="18" charset="0"/>
              </a:rPr>
              <a:t>Work</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is</a:t>
            </a:r>
            <a:r>
              <a:rPr lang="pl-PL" sz="2400" dirty="0">
                <a:latin typeface="Calibri" panose="020F0502020204030204" pitchFamily="34" charset="0"/>
                <a:ea typeface="Calibri" panose="020F0502020204030204" pitchFamily="34" charset="0"/>
                <a:cs typeface="Times New Roman" panose="02020603050405020304" pitchFamily="18" charset="0"/>
              </a:rPr>
              <a:t> not </a:t>
            </a:r>
            <a:r>
              <a:rPr lang="pl-PL" sz="2400" dirty="0" err="1">
                <a:latin typeface="Calibri" panose="020F0502020204030204" pitchFamily="34" charset="0"/>
                <a:ea typeface="Calibri" panose="020F0502020204030204" pitchFamily="34" charset="0"/>
                <a:cs typeface="Times New Roman" panose="02020603050405020304" pitchFamily="18" charset="0"/>
              </a:rPr>
              <a:t>only</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about</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working</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Much of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our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working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time</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we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spend</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talking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to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our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co-</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workers</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during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coffe</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lunch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break</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while</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sitting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in the same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room</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etc.</a:t>
            </a:r>
          </a:p>
          <a:p>
            <a:pPr algn="just">
              <a:lnSpc>
                <a:spcPct val="114000"/>
              </a:lnSpc>
              <a:spcBef>
                <a:spcPts val="600"/>
              </a:spcBef>
              <a:spcAft>
                <a:spcPts val="600"/>
              </a:spcAft>
            </a:pP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Working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only</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online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reduce</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our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work</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to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doing</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our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duties</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only</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T</a:t>
            </a:r>
            <a:r>
              <a:rPr lang="en-US"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he use of online tools is not conducive to maintaining social contacts. Even online meetings are usually limited to small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short</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talks</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about</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not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important</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issues</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then</a:t>
            </a:r>
            <a:r>
              <a:rPr lang="en-US"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discussing the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proper</a:t>
            </a:r>
            <a:r>
              <a:rPr lang="pl-PL"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2400" dirty="0" err="1">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subject</a:t>
            </a:r>
            <a:r>
              <a:rPr lang="en-US"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and that's it. There is no room for socializing.</a:t>
            </a:r>
            <a:endParaRPr lang="pl-P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4015740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412776"/>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539552" y="1556792"/>
            <a:ext cx="6863270" cy="4524315"/>
          </a:xfrm>
          <a:prstGeom prst="rect">
            <a:avLst/>
          </a:prstGeom>
        </p:spPr>
        <p:txBody>
          <a:bodyPr wrap="square">
            <a:spAutoFit/>
          </a:bodyPr>
          <a:lstStyle/>
          <a:p>
            <a:pPr algn="just">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Work relationships are incredibly important to employee well-being. It’s about more than just “getting along” with a co-worker. As humans, we crave contact and connection with other people.</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The quality of social relationships in the workplace matters for employee health and well-being. The evidence shows that positive social connections at work—supportive interactions, a sense of belonging, and effective teamwork—improve worker well-being and can protect against harmful effects of workplace stress.</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346113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412776"/>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539552" y="2295383"/>
            <a:ext cx="6863270" cy="2771143"/>
          </a:xfrm>
          <a:prstGeom prst="rect">
            <a:avLst/>
          </a:prstGeom>
        </p:spPr>
        <p:txBody>
          <a:bodyPr wrap="square">
            <a:spAutoFit/>
          </a:bodyPr>
          <a:lstStyle/>
          <a:p>
            <a:pPr algn="just">
              <a:lnSpc>
                <a:spcPct val="107000"/>
              </a:lnSpc>
              <a:spcAft>
                <a:spcPts val="800"/>
              </a:spcAft>
            </a:pPr>
            <a:r>
              <a:rPr lang="pl-PL" sz="2400" dirty="0">
                <a:latin typeface="Calibri" panose="020F0502020204030204" pitchFamily="34" charset="0"/>
                <a:ea typeface="Calibri" panose="020F0502020204030204" pitchFamily="34" charset="0"/>
                <a:cs typeface="Times New Roman" panose="02020603050405020304" pitchFamily="18" charset="0"/>
              </a:rPr>
              <a:t>Online </a:t>
            </a:r>
            <a:r>
              <a:rPr lang="pl-PL" sz="2400" dirty="0" err="1">
                <a:latin typeface="Calibri" panose="020F0502020204030204" pitchFamily="34" charset="0"/>
                <a:ea typeface="Calibri" panose="020F0502020204030204" pitchFamily="34" charset="0"/>
                <a:cs typeface="Times New Roman" panose="02020603050405020304" pitchFamily="18" charset="0"/>
              </a:rPr>
              <a:t>work</a:t>
            </a:r>
            <a:r>
              <a:rPr lang="pl-PL" sz="2400" dirty="0">
                <a:latin typeface="Calibri" panose="020F0502020204030204" pitchFamily="34" charset="0"/>
                <a:ea typeface="Calibri" panose="020F0502020204030204" pitchFamily="34" charset="0"/>
                <a:cs typeface="Times New Roman" panose="02020603050405020304" pitchFamily="18" charset="0"/>
              </a:rPr>
              <a:t> do not </a:t>
            </a:r>
            <a:r>
              <a:rPr lang="pl-PL" sz="2400" dirty="0" err="1">
                <a:latin typeface="Calibri" panose="020F0502020204030204" pitchFamily="34" charset="0"/>
                <a:ea typeface="Calibri" panose="020F0502020204030204" pitchFamily="34" charset="0"/>
                <a:cs typeface="Times New Roman" panose="02020603050405020304" pitchFamily="18" charset="0"/>
              </a:rPr>
              <a:t>give</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us</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possibility</a:t>
            </a:r>
            <a:r>
              <a:rPr lang="pl-PL" sz="2400" dirty="0">
                <a:latin typeface="Calibri" panose="020F0502020204030204" pitchFamily="34" charset="0"/>
                <a:ea typeface="Calibri" panose="020F0502020204030204" pitchFamily="34" charset="0"/>
                <a:cs typeface="Times New Roman" panose="02020603050405020304" pitchFamily="18" charset="0"/>
              </a:rPr>
              <a:t> of </a:t>
            </a:r>
            <a:r>
              <a:rPr lang="pl-PL" sz="2400" dirty="0" err="1">
                <a:latin typeface="Calibri" panose="020F0502020204030204" pitchFamily="34" charset="0"/>
                <a:ea typeface="Calibri" panose="020F0502020204030204" pitchFamily="34" charset="0"/>
                <a:cs typeface="Times New Roman" panose="02020603050405020304" pitchFamily="18" charset="0"/>
              </a:rPr>
              <a:t>establish</a:t>
            </a:r>
            <a:r>
              <a:rPr lang="pl-PL" sz="2400" dirty="0">
                <a:latin typeface="Calibri" panose="020F0502020204030204" pitchFamily="34" charset="0"/>
                <a:ea typeface="Calibri" panose="020F0502020204030204" pitchFamily="34" charset="0"/>
                <a:cs typeface="Times New Roman" panose="02020603050405020304" pitchFamily="18" charset="0"/>
              </a:rPr>
              <a:t> and </a:t>
            </a:r>
            <a:r>
              <a:rPr lang="pl-PL" sz="2400" dirty="0" err="1">
                <a:latin typeface="Calibri" panose="020F0502020204030204" pitchFamily="34" charset="0"/>
                <a:ea typeface="Calibri" panose="020F0502020204030204" pitchFamily="34" charset="0"/>
                <a:cs typeface="Times New Roman" panose="02020603050405020304" pitchFamily="18" charset="0"/>
              </a:rPr>
              <a:t>maintaing</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pl-PL" sz="2400" dirty="0" err="1">
                <a:latin typeface="Calibri" panose="020F0502020204030204" pitchFamily="34" charset="0"/>
                <a:ea typeface="Calibri" panose="020F0502020204030204" pitchFamily="34" charset="0"/>
                <a:cs typeface="Times New Roman" panose="02020603050405020304" pitchFamily="18" charset="0"/>
              </a:rPr>
              <a:t>health</a:t>
            </a:r>
            <a:r>
              <a:rPr lang="pl-PL" sz="2400" dirty="0">
                <a:latin typeface="Calibri" panose="020F0502020204030204" pitchFamily="34" charset="0"/>
                <a:ea typeface="Calibri" panose="020F0502020204030204" pitchFamily="34" charset="0"/>
                <a:cs typeface="Times New Roman" panose="02020603050405020304" pitchFamily="18" charset="0"/>
              </a:rPr>
              <a:t> relations with </a:t>
            </a:r>
            <a:r>
              <a:rPr lang="pl-PL" sz="2400" dirty="0" err="1">
                <a:latin typeface="Calibri" panose="020F0502020204030204" pitchFamily="34" charset="0"/>
                <a:ea typeface="Calibri" panose="020F0502020204030204" pitchFamily="34" charset="0"/>
                <a:cs typeface="Times New Roman" panose="02020603050405020304" pitchFamily="18" charset="0"/>
              </a:rPr>
              <a:t>our</a:t>
            </a:r>
            <a:r>
              <a:rPr lang="pl-PL" sz="2400" dirty="0">
                <a:latin typeface="Calibri" panose="020F0502020204030204" pitchFamily="34" charset="0"/>
                <a:ea typeface="Calibri" panose="020F0502020204030204" pitchFamily="34" charset="0"/>
                <a:cs typeface="Times New Roman" panose="02020603050405020304" pitchFamily="18" charset="0"/>
              </a:rPr>
              <a:t> co-</a:t>
            </a:r>
            <a:r>
              <a:rPr lang="pl-PL" sz="2400" dirty="0" err="1">
                <a:latin typeface="Calibri" panose="020F0502020204030204" pitchFamily="34" charset="0"/>
                <a:ea typeface="Calibri" panose="020F0502020204030204" pitchFamily="34" charset="0"/>
                <a:cs typeface="Times New Roman" panose="02020603050405020304" pitchFamily="18" charset="0"/>
              </a:rPr>
              <a:t>workers</a:t>
            </a:r>
            <a:r>
              <a:rPr lang="pl-PL" sz="2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l-PL" sz="2400" dirty="0">
                <a:latin typeface="Calibri" panose="020F0502020204030204" pitchFamily="34" charset="0"/>
                <a:ea typeface="Calibri" panose="020F0502020204030204" pitchFamily="34" charset="0"/>
                <a:cs typeface="Times New Roman" panose="02020603050405020304" pitchFamily="18" charset="0"/>
              </a:rPr>
              <a:t>T</a:t>
            </a:r>
            <a:r>
              <a:rPr lang="en-US" sz="2400" dirty="0">
                <a:latin typeface="Calibri" panose="020F0502020204030204" pitchFamily="34" charset="0"/>
                <a:ea typeface="Calibri" panose="020F0502020204030204" pitchFamily="34" charset="0"/>
                <a:cs typeface="Times New Roman" panose="02020603050405020304" pitchFamily="18" charset="0"/>
              </a:rPr>
              <a:t>his, in turn, results in an increased sense of loneliness and social isolation. Especially since work takes up most of our day.</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08369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11560" y="1484784"/>
            <a:ext cx="6552728" cy="3590342"/>
          </a:xfrm>
          <a:prstGeom prst="rect">
            <a:avLst/>
          </a:prstGeom>
        </p:spPr>
        <p:txBody>
          <a:bodyPr wrap="square">
            <a:spAutoFit/>
          </a:bodyPr>
          <a:lstStyle/>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One of the principles of caring for occupational health and safety is taking care of the employee's mental well-being. How to do it in the absence of contact with colleagues?</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Times New Roman" panose="02020603050405020304" pitchFamily="18" charset="0"/>
              </a:rPr>
              <a:t>This is one of the biggest problems with remote work. And unfortunately, there is no brilliant solution here.</a:t>
            </a:r>
            <a:r>
              <a:rPr lang="pl-PL"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There are some tips employees can use in this situation.</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4157869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412776"/>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467544" y="1484784"/>
            <a:ext cx="7007286" cy="3718839"/>
          </a:xfrm>
          <a:prstGeom prst="rect">
            <a:avLst/>
          </a:prstGeom>
        </p:spPr>
        <p:txBody>
          <a:bodyPr wrap="square">
            <a:spAutoFit/>
          </a:bodyPr>
          <a:lstStyle/>
          <a:p>
            <a:pPr algn="ctr">
              <a:lnSpc>
                <a:spcPct val="114000"/>
              </a:lnSpc>
              <a:spcBef>
                <a:spcPts val="600"/>
              </a:spcBef>
              <a:spcAft>
                <a:spcPts val="600"/>
              </a:spcAft>
            </a:pPr>
            <a:r>
              <a:rPr lang="pl-PL" sz="2400" b="1" dirty="0"/>
              <a:t>For Remote </a:t>
            </a:r>
            <a:r>
              <a:rPr lang="pl-PL" sz="2400" b="1" dirty="0" err="1"/>
              <a:t>Employees</a:t>
            </a:r>
            <a:endParaRPr lang="pl-PL" sz="2400" b="1" dirty="0"/>
          </a:p>
          <a:p>
            <a:pPr marL="457200" indent="-457200" algn="just">
              <a:lnSpc>
                <a:spcPct val="114000"/>
              </a:lnSpc>
              <a:spcBef>
                <a:spcPts val="600"/>
              </a:spcBef>
              <a:spcAft>
                <a:spcPts val="600"/>
              </a:spcAft>
              <a:buFont typeface="+mj-lt"/>
              <a:buAutoNum type="arabicPeriod"/>
            </a:pPr>
            <a:r>
              <a:rPr lang="en-US" sz="2000" dirty="0">
                <a:latin typeface="Calibri" panose="020F0502020204030204" pitchFamily="34" charset="0"/>
                <a:ea typeface="Calibri" panose="020F0502020204030204" pitchFamily="34" charset="0"/>
                <a:cs typeface="Times New Roman" panose="02020603050405020304" pitchFamily="18" charset="0"/>
              </a:rPr>
              <a:t>Work at least one day per week outside of your home.</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a:pPr>
            <a:r>
              <a:rPr lang="en-US" sz="2000" dirty="0">
                <a:latin typeface="Calibri" panose="020F0502020204030204" pitchFamily="34" charset="0"/>
                <a:ea typeface="Calibri" panose="020F0502020204030204" pitchFamily="34" charset="0"/>
                <a:cs typeface="Times New Roman" panose="02020603050405020304" pitchFamily="18" charset="0"/>
              </a:rPr>
              <a:t>Take advantage of your flexible schedule during the day.</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a:pPr>
            <a:r>
              <a:rPr lang="en-US" sz="2000" dirty="0">
                <a:latin typeface="Calibri" panose="020F0502020204030204" pitchFamily="34" charset="0"/>
                <a:ea typeface="Calibri" panose="020F0502020204030204" pitchFamily="34" charset="0"/>
                <a:cs typeface="Times New Roman" panose="02020603050405020304" pitchFamily="18" charset="0"/>
              </a:rPr>
              <a:t>Make plans after work when you're feeling isolated.</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a:pPr>
            <a:r>
              <a:rPr lang="en-US" sz="2000" dirty="0">
                <a:latin typeface="Calibri" panose="020F0502020204030204" pitchFamily="34" charset="0"/>
                <a:ea typeface="Calibri" panose="020F0502020204030204" pitchFamily="34" charset="0"/>
                <a:cs typeface="Times New Roman" panose="02020603050405020304" pitchFamily="18" charset="0"/>
              </a:rPr>
              <a:t>Join or form groups within your organization for regular social connection at work.</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a:pPr>
            <a:r>
              <a:rPr lang="en-US" sz="2000" dirty="0">
                <a:latin typeface="Calibri" panose="020F0502020204030204" pitchFamily="34" charset="0"/>
                <a:ea typeface="Calibri" panose="020F0502020204030204" pitchFamily="34" charset="0"/>
                <a:cs typeface="Times New Roman" panose="02020603050405020304" pitchFamily="18" charset="0"/>
              </a:rPr>
              <a:t>Use video conferencing tools and phone calls to communicate with your team.</a:t>
            </a:r>
            <a:endParaRPr lang="pl-PL"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53356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268760"/>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467544" y="1642960"/>
            <a:ext cx="7007286" cy="3234090"/>
          </a:xfrm>
          <a:prstGeom prst="rect">
            <a:avLst/>
          </a:prstGeom>
        </p:spPr>
        <p:txBody>
          <a:bodyPr wrap="square">
            <a:spAutoFit/>
          </a:bodyPr>
          <a:lstStyle/>
          <a:p>
            <a:pPr algn="ctr">
              <a:lnSpc>
                <a:spcPct val="114000"/>
              </a:lnSpc>
              <a:spcBef>
                <a:spcPts val="600"/>
              </a:spcBef>
              <a:spcAft>
                <a:spcPts val="600"/>
              </a:spcAft>
            </a:pPr>
            <a:r>
              <a:rPr lang="pl-PL" sz="2400" b="1" dirty="0">
                <a:latin typeface="Calibri" panose="020F0502020204030204" pitchFamily="34" charset="0"/>
                <a:ea typeface="Calibri" panose="020F0502020204030204" pitchFamily="34" charset="0"/>
                <a:cs typeface="Times New Roman" panose="02020603050405020304" pitchFamily="18" charset="0"/>
              </a:rPr>
              <a:t>For </a:t>
            </a:r>
            <a:r>
              <a:rPr lang="pl-PL" sz="2400" b="1" dirty="0" err="1">
                <a:latin typeface="Calibri" panose="020F0502020204030204" pitchFamily="34" charset="0"/>
                <a:ea typeface="Calibri" panose="020F0502020204030204" pitchFamily="34" charset="0"/>
                <a:cs typeface="Times New Roman" panose="02020603050405020304" pitchFamily="18" charset="0"/>
              </a:rPr>
              <a:t>Employers</a:t>
            </a:r>
            <a:endParaRPr lang="pl-PL" sz="24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startAt="6"/>
            </a:pPr>
            <a:r>
              <a:rPr lang="en-US" sz="2000" dirty="0">
                <a:latin typeface="Calibri" panose="020F0502020204030204" pitchFamily="34" charset="0"/>
                <a:ea typeface="Calibri" panose="020F0502020204030204" pitchFamily="34" charset="0"/>
                <a:cs typeface="Times New Roman" panose="02020603050405020304" pitchFamily="18" charset="0"/>
              </a:rPr>
              <a:t>Offer remote workers a co-working space stipend.</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startAt="6"/>
            </a:pPr>
            <a:r>
              <a:rPr lang="en-US" sz="2000" dirty="0">
                <a:latin typeface="Calibri" panose="020F0502020204030204" pitchFamily="34" charset="0"/>
                <a:ea typeface="Calibri" panose="020F0502020204030204" pitchFamily="34" charset="0"/>
                <a:cs typeface="Times New Roman" panose="02020603050405020304" pitchFamily="18" charset="0"/>
              </a:rPr>
              <a:t>Schedule team-wide or company-wide virtual meetings that allow employees to connect.</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startAt="6"/>
            </a:pPr>
            <a:r>
              <a:rPr lang="en-US" sz="2000" dirty="0">
                <a:latin typeface="Calibri" panose="020F0502020204030204" pitchFamily="34" charset="0"/>
                <a:ea typeface="Calibri" panose="020F0502020204030204" pitchFamily="34" charset="0"/>
                <a:cs typeface="Times New Roman" panose="02020603050405020304" pitchFamily="18" charset="0"/>
              </a:rPr>
              <a:t>Facilitate monthly or quarterly visits to headquarters or a common location.</a:t>
            </a:r>
            <a:endParaRPr lang="pl-PL" sz="20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4000"/>
              </a:lnSpc>
              <a:spcBef>
                <a:spcPts val="600"/>
              </a:spcBef>
              <a:spcAft>
                <a:spcPts val="600"/>
              </a:spcAft>
              <a:buFont typeface="+mj-lt"/>
              <a:buAutoNum type="arabicPeriod" startAt="6"/>
            </a:pPr>
            <a:r>
              <a:rPr lang="en-US" sz="2000" dirty="0">
                <a:latin typeface="Calibri" panose="020F0502020204030204" pitchFamily="34" charset="0"/>
                <a:ea typeface="Calibri" panose="020F0502020204030204" pitchFamily="34" charset="0"/>
                <a:cs typeface="Times New Roman" panose="02020603050405020304" pitchFamily="18" charset="0"/>
              </a:rPr>
              <a:t>Schedule all-company events at least once a year.</a:t>
            </a:r>
            <a:endParaRPr lang="pl-PL"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059574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17503"/>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1340768"/>
            <a:ext cx="6552728" cy="5059847"/>
          </a:xfrm>
          <a:prstGeom prst="rect">
            <a:avLst/>
          </a:prstGeom>
        </p:spPr>
        <p:txBody>
          <a:bodyPr wrap="square">
            <a:spAutoFit/>
          </a:bodyPr>
          <a:lstStyle/>
          <a:p>
            <a:r>
              <a:rPr lang="en-US" sz="2400" dirty="0"/>
              <a:t>Difficulty </a:t>
            </a:r>
            <a:r>
              <a:rPr lang="pl-PL" sz="2400" dirty="0"/>
              <a:t>to </a:t>
            </a:r>
            <a:r>
              <a:rPr lang="pl-PL" sz="2400" dirty="0" err="1"/>
              <a:t>keep</a:t>
            </a:r>
            <a:r>
              <a:rPr lang="pl-PL" sz="2400" dirty="0"/>
              <a:t> </a:t>
            </a:r>
            <a:r>
              <a:rPr lang="pl-PL" sz="2400" dirty="0" err="1"/>
              <a:t>division</a:t>
            </a:r>
            <a:r>
              <a:rPr lang="pl-PL" sz="2400" dirty="0"/>
              <a:t> </a:t>
            </a:r>
            <a:r>
              <a:rPr lang="en-US" sz="2400" dirty="0"/>
              <a:t>between work and personal life</a:t>
            </a:r>
            <a:r>
              <a:rPr lang="pl-PL" sz="2400" dirty="0"/>
              <a:t>.</a:t>
            </a:r>
          </a:p>
          <a:p>
            <a:endParaRPr lang="pl-PL" sz="2400" dirty="0"/>
          </a:p>
          <a:p>
            <a:pPr algn="just">
              <a:lnSpc>
                <a:spcPct val="114000"/>
              </a:lnSpc>
            </a:pPr>
            <a:r>
              <a:rPr lang="en-US" sz="2000" dirty="0"/>
              <a:t>This is another significant problem related to online work. When working in the office, we just leave it. In fact, online there is often no such moment. Being available almost all the time, we often deal with business matters at a time that should be our private time. It is often hard to draw the line</a:t>
            </a:r>
            <a:r>
              <a:rPr lang="pl-PL" sz="2000" dirty="0"/>
              <a:t>.</a:t>
            </a:r>
          </a:p>
          <a:p>
            <a:pPr algn="just">
              <a:lnSpc>
                <a:spcPct val="114000"/>
              </a:lnSpc>
            </a:pPr>
            <a:r>
              <a:rPr lang="pl-PL" sz="2000" dirty="0"/>
              <a:t>But </a:t>
            </a:r>
            <a:r>
              <a:rPr lang="pl-PL" sz="2000" dirty="0" err="1"/>
              <a:t>it</a:t>
            </a:r>
            <a:r>
              <a:rPr lang="pl-PL" sz="2000" dirty="0"/>
              <a:t> </a:t>
            </a:r>
            <a:r>
              <a:rPr lang="pl-PL" sz="2000" dirty="0" err="1"/>
              <a:t>also</a:t>
            </a:r>
            <a:r>
              <a:rPr lang="pl-PL" sz="2000" dirty="0"/>
              <a:t> </a:t>
            </a:r>
            <a:r>
              <a:rPr lang="pl-PL" sz="2000" dirty="0" err="1"/>
              <a:t>works</a:t>
            </a:r>
            <a:r>
              <a:rPr lang="pl-PL" sz="2000" dirty="0"/>
              <a:t> in </a:t>
            </a:r>
            <a:r>
              <a:rPr lang="pl-PL" sz="2000" dirty="0" err="1"/>
              <a:t>other</a:t>
            </a:r>
            <a:r>
              <a:rPr lang="pl-PL" sz="2000" dirty="0"/>
              <a:t> </a:t>
            </a:r>
            <a:r>
              <a:rPr lang="pl-PL" sz="2000" dirty="0" err="1"/>
              <a:t>way</a:t>
            </a:r>
            <a:r>
              <a:rPr lang="pl-PL" sz="2000" dirty="0"/>
              <a:t>. </a:t>
            </a:r>
            <a:r>
              <a:rPr lang="pl-PL" sz="2000" dirty="0" err="1"/>
              <a:t>While</a:t>
            </a:r>
            <a:r>
              <a:rPr lang="pl-PL" sz="2000" dirty="0"/>
              <a:t> </a:t>
            </a:r>
            <a:r>
              <a:rPr lang="pl-PL" sz="2000" dirty="0" err="1"/>
              <a:t>working</a:t>
            </a:r>
            <a:r>
              <a:rPr lang="pl-PL" sz="2000" dirty="0"/>
              <a:t> </a:t>
            </a:r>
            <a:r>
              <a:rPr lang="pl-PL" sz="2000" dirty="0" err="1"/>
              <a:t>onlie</a:t>
            </a:r>
            <a:r>
              <a:rPr lang="pl-PL" sz="2000" dirty="0"/>
              <a:t> from </a:t>
            </a:r>
            <a:r>
              <a:rPr lang="pl-PL" sz="2000" dirty="0" err="1"/>
              <a:t>home</a:t>
            </a:r>
            <a:r>
              <a:rPr lang="pl-PL" sz="2000" dirty="0"/>
              <a:t>, </a:t>
            </a:r>
            <a:r>
              <a:rPr lang="pl-PL" sz="2000" dirty="0" err="1"/>
              <a:t>very</a:t>
            </a:r>
            <a:r>
              <a:rPr lang="pl-PL" sz="2000" dirty="0"/>
              <a:t> </a:t>
            </a:r>
            <a:r>
              <a:rPr lang="pl-PL" sz="2000" dirty="0" err="1"/>
              <a:t>often</a:t>
            </a:r>
            <a:r>
              <a:rPr lang="pl-PL" sz="2000" dirty="0"/>
              <a:t> we do </a:t>
            </a:r>
            <a:r>
              <a:rPr lang="pl-PL" sz="2000" dirty="0" err="1"/>
              <a:t>something</a:t>
            </a:r>
            <a:r>
              <a:rPr lang="pl-PL" sz="2000" dirty="0"/>
              <a:t>: </a:t>
            </a:r>
            <a:r>
              <a:rPr lang="pl-PL" sz="2000" dirty="0" err="1"/>
              <a:t>loundry</a:t>
            </a:r>
            <a:r>
              <a:rPr lang="pl-PL" sz="2000" dirty="0"/>
              <a:t>, dinner, </a:t>
            </a:r>
            <a:r>
              <a:rPr lang="pl-PL" sz="2000" dirty="0" err="1"/>
              <a:t>cleaning</a:t>
            </a:r>
            <a:r>
              <a:rPr lang="pl-PL" sz="2000" dirty="0"/>
              <a:t> etc.</a:t>
            </a:r>
          </a:p>
          <a:p>
            <a:pPr algn="just">
              <a:lnSpc>
                <a:spcPct val="114000"/>
              </a:lnSpc>
            </a:pPr>
            <a:r>
              <a:rPr lang="pl-PL" sz="2000" dirty="0"/>
              <a:t>And </a:t>
            </a:r>
            <a:r>
              <a:rPr lang="pl-PL" sz="2000" dirty="0" err="1"/>
              <a:t>such</a:t>
            </a:r>
            <a:r>
              <a:rPr lang="pl-PL" sz="2000" dirty="0"/>
              <a:t> a </a:t>
            </a:r>
            <a:r>
              <a:rPr lang="pl-PL" sz="2000" dirty="0" err="1"/>
              <a:t>mixture</a:t>
            </a:r>
            <a:r>
              <a:rPr lang="pl-PL" sz="2000" dirty="0"/>
              <a:t> of </a:t>
            </a:r>
            <a:r>
              <a:rPr lang="pl-PL" sz="2000" dirty="0" err="1"/>
              <a:t>professional</a:t>
            </a:r>
            <a:r>
              <a:rPr lang="pl-PL" sz="2000" dirty="0"/>
              <a:t> and </a:t>
            </a:r>
            <a:r>
              <a:rPr lang="pl-PL" sz="2000" dirty="0" err="1"/>
              <a:t>private</a:t>
            </a:r>
            <a:r>
              <a:rPr lang="pl-PL" sz="2000" dirty="0"/>
              <a:t> life </a:t>
            </a:r>
            <a:r>
              <a:rPr lang="pl-PL" sz="2000" dirty="0" err="1"/>
              <a:t>is</a:t>
            </a:r>
            <a:r>
              <a:rPr lang="pl-PL" sz="2000" dirty="0"/>
              <a:t> not </a:t>
            </a:r>
            <a:r>
              <a:rPr lang="pl-PL" sz="2000" dirty="0" err="1"/>
              <a:t>healthy</a:t>
            </a:r>
            <a:r>
              <a:rPr lang="pl-PL" sz="2000" dirty="0"/>
              <a:t> for </a:t>
            </a:r>
            <a:r>
              <a:rPr lang="pl-PL" sz="2000" dirty="0" err="1"/>
              <a:t>anyone</a:t>
            </a:r>
            <a:r>
              <a:rPr lang="pl-PL" sz="2000" dirty="0"/>
              <a:t>.</a:t>
            </a: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07063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268760"/>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2" name="Prostokąt 1"/>
          <p:cNvSpPr/>
          <p:nvPr/>
        </p:nvSpPr>
        <p:spPr>
          <a:xfrm>
            <a:off x="683568" y="1667262"/>
            <a:ext cx="6647246" cy="5170646"/>
          </a:xfrm>
          <a:prstGeom prst="rect">
            <a:avLst/>
          </a:prstGeom>
        </p:spPr>
        <p:txBody>
          <a:bodyPr wrap="square">
            <a:spAutoFit/>
          </a:bodyPr>
          <a:lstStyle/>
          <a:p>
            <a:pPr lvl="0" algn="just">
              <a:lnSpc>
                <a:spcPts val="2160"/>
              </a:lnSpc>
              <a:spcAft>
                <a:spcPts val="750"/>
              </a:spcAft>
              <a:buSzPts val="1000"/>
              <a:tabLst>
                <a:tab pos="457200" algn="l"/>
              </a:tabLst>
            </a:pPr>
            <a:r>
              <a:rPr lang="pl-PL" sz="2400" dirty="0" err="1">
                <a:effectLst/>
                <a:latin typeface="Calibri" panose="020F0502020204030204" pitchFamily="34" charset="0"/>
                <a:ea typeface="Calibri" panose="020F0502020204030204" pitchFamily="34" charset="0"/>
                <a:cs typeface="Times New Roman" panose="02020603050405020304" pitchFamily="18" charset="0"/>
              </a:rPr>
              <a:t>So</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how</a:t>
            </a:r>
            <a:r>
              <a:rPr lang="pl-PL" sz="2400" dirty="0">
                <a:effectLst/>
                <a:latin typeface="Calibri" panose="020F0502020204030204" pitchFamily="34" charset="0"/>
                <a:ea typeface="Calibri" panose="020F0502020204030204" pitchFamily="34" charset="0"/>
                <a:cs typeface="Times New Roman" panose="02020603050405020304" pitchFamily="18" charset="0"/>
              </a:rPr>
              <a:t> to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ensure</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proper</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balance</a:t>
            </a:r>
            <a:r>
              <a:rPr lang="pl-PL" sz="24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ts val="2160"/>
              </a:lnSpc>
              <a:spcAft>
                <a:spcPts val="750"/>
              </a:spcAft>
              <a:buSzPct val="65000"/>
              <a:buFont typeface="Arial" panose="020B0604020202020204" pitchFamily="34" charset="0"/>
              <a:buChar char="•"/>
              <a:tabLst>
                <a:tab pos="457200" algn="l"/>
              </a:tabLst>
            </a:pPr>
            <a:endParaRPr lang="pl-PL" sz="2400" dirty="0">
              <a:latin typeface="+mj-lt"/>
              <a:ea typeface="Calibri" panose="020F0502020204030204" pitchFamily="34" charset="0"/>
              <a:cs typeface="Times New Roman" panose="02020603050405020304" pitchFamily="18" charset="0"/>
            </a:endParaRPr>
          </a:p>
          <a:p>
            <a:pPr marL="285750" indent="-285750" algn="just">
              <a:lnSpc>
                <a:spcPts val="2160"/>
              </a:lnSpc>
              <a:spcAft>
                <a:spcPts val="750"/>
              </a:spcAft>
              <a:buSzPct val="65000"/>
              <a:buFont typeface="Arial" panose="020B0604020202020204" pitchFamily="34" charset="0"/>
              <a:buChar char="•"/>
              <a:tabLst>
                <a:tab pos="457200" algn="l"/>
              </a:tabLst>
            </a:pPr>
            <a:r>
              <a:rPr lang="pl-PL" dirty="0" err="1">
                <a:latin typeface="+mj-lt"/>
              </a:rPr>
              <a:t>Create</a:t>
            </a:r>
            <a:r>
              <a:rPr lang="pl-PL" dirty="0">
                <a:latin typeface="+mj-lt"/>
              </a:rPr>
              <a:t> a </a:t>
            </a:r>
            <a:r>
              <a:rPr lang="pl-PL" dirty="0" err="1">
                <a:latin typeface="+mj-lt"/>
              </a:rPr>
              <a:t>Dedicated</a:t>
            </a:r>
            <a:r>
              <a:rPr lang="pl-PL" dirty="0">
                <a:latin typeface="+mj-lt"/>
              </a:rPr>
              <a:t> </a:t>
            </a:r>
            <a:r>
              <a:rPr lang="pl-PL" dirty="0" err="1">
                <a:latin typeface="+mj-lt"/>
              </a:rPr>
              <a:t>Workspace</a:t>
            </a:r>
            <a:endParaRPr lang="pl-PL" dirty="0">
              <a:latin typeface="+mj-lt"/>
            </a:endParaRPr>
          </a:p>
          <a:p>
            <a:pPr marL="285750" indent="-285750" algn="just">
              <a:lnSpc>
                <a:spcPts val="2160"/>
              </a:lnSpc>
              <a:spcAft>
                <a:spcPts val="750"/>
              </a:spcAft>
              <a:buSzPct val="65000"/>
              <a:buFont typeface="Arial" panose="020B0604020202020204" pitchFamily="34" charset="0"/>
              <a:buChar char="•"/>
              <a:tabLst>
                <a:tab pos="457200" algn="l"/>
              </a:tabLst>
            </a:pPr>
            <a:r>
              <a:rPr lang="en-US" dirty="0">
                <a:latin typeface="+mj-lt"/>
              </a:rPr>
              <a:t>Set and Keep a Regular Schedule</a:t>
            </a:r>
          </a:p>
          <a:p>
            <a:pPr marL="285750" indent="-285750" algn="just">
              <a:lnSpc>
                <a:spcPts val="2160"/>
              </a:lnSpc>
              <a:spcAft>
                <a:spcPts val="750"/>
              </a:spcAft>
              <a:buSzPct val="65000"/>
              <a:buFont typeface="Arial" panose="020B0604020202020204" pitchFamily="34" charset="0"/>
              <a:buChar char="•"/>
              <a:tabLst>
                <a:tab pos="457200" algn="l"/>
              </a:tabLst>
            </a:pPr>
            <a:r>
              <a:rPr lang="pl-PL" dirty="0">
                <a:latin typeface="+mj-lt"/>
              </a:rPr>
              <a:t>Get </a:t>
            </a:r>
            <a:r>
              <a:rPr lang="pl-PL" dirty="0" err="1">
                <a:latin typeface="+mj-lt"/>
              </a:rPr>
              <a:t>Dressed</a:t>
            </a:r>
            <a:endParaRPr lang="pl-PL" dirty="0">
              <a:latin typeface="+mj-lt"/>
            </a:endParaRPr>
          </a:p>
          <a:p>
            <a:pPr marL="285750" indent="-285750" algn="just">
              <a:lnSpc>
                <a:spcPts val="2160"/>
              </a:lnSpc>
              <a:spcAft>
                <a:spcPts val="750"/>
              </a:spcAft>
              <a:buSzPct val="65000"/>
              <a:buFont typeface="Arial" panose="020B0604020202020204" pitchFamily="34" charset="0"/>
              <a:buChar char="•"/>
              <a:tabLst>
                <a:tab pos="457200" algn="l"/>
              </a:tabLst>
            </a:pPr>
            <a:r>
              <a:rPr lang="pl-PL" dirty="0" err="1">
                <a:latin typeface="+mj-lt"/>
              </a:rPr>
              <a:t>Recreate</a:t>
            </a:r>
            <a:r>
              <a:rPr lang="pl-PL" dirty="0">
                <a:latin typeface="+mj-lt"/>
              </a:rPr>
              <a:t> </a:t>
            </a:r>
            <a:r>
              <a:rPr lang="pl-PL" dirty="0" err="1">
                <a:latin typeface="+mj-lt"/>
              </a:rPr>
              <a:t>Your</a:t>
            </a:r>
            <a:r>
              <a:rPr lang="pl-PL" dirty="0">
                <a:latin typeface="+mj-lt"/>
              </a:rPr>
              <a:t> </a:t>
            </a:r>
            <a:r>
              <a:rPr lang="pl-PL" dirty="0" err="1">
                <a:latin typeface="+mj-lt"/>
              </a:rPr>
              <a:t>Commute</a:t>
            </a:r>
            <a:r>
              <a:rPr lang="pl-PL" dirty="0">
                <a:latin typeface="+mj-lt"/>
              </a:rPr>
              <a:t> (</a:t>
            </a:r>
            <a:r>
              <a:rPr lang="pl-PL" dirty="0" err="1">
                <a:latin typeface="+mj-lt"/>
              </a:rPr>
              <a:t>if</a:t>
            </a:r>
            <a:r>
              <a:rPr lang="pl-PL" dirty="0">
                <a:latin typeface="+mj-lt"/>
              </a:rPr>
              <a:t> </a:t>
            </a:r>
            <a:r>
              <a:rPr lang="pl-PL" dirty="0" err="1">
                <a:latin typeface="+mj-lt"/>
              </a:rPr>
              <a:t>you</a:t>
            </a:r>
            <a:r>
              <a:rPr lang="pl-PL" dirty="0">
                <a:latin typeface="+mj-lt"/>
              </a:rPr>
              <a:t> </a:t>
            </a:r>
            <a:r>
              <a:rPr lang="pl-PL" dirty="0" err="1">
                <a:latin typeface="+mj-lt"/>
              </a:rPr>
              <a:t>use</a:t>
            </a:r>
            <a:r>
              <a:rPr lang="pl-PL" dirty="0">
                <a:latin typeface="+mj-lt"/>
              </a:rPr>
              <a:t> </a:t>
            </a:r>
            <a:r>
              <a:rPr lang="pl-PL" dirty="0" err="1">
                <a:latin typeface="+mj-lt"/>
              </a:rPr>
              <a:t>your</a:t>
            </a:r>
            <a:r>
              <a:rPr lang="pl-PL" dirty="0">
                <a:latin typeface="+mj-lt"/>
              </a:rPr>
              <a:t> </a:t>
            </a:r>
            <a:r>
              <a:rPr lang="pl-PL" dirty="0" err="1">
                <a:latin typeface="+mj-lt"/>
              </a:rPr>
              <a:t>time</a:t>
            </a:r>
            <a:r>
              <a:rPr lang="pl-PL" dirty="0">
                <a:latin typeface="+mj-lt"/>
              </a:rPr>
              <a:t> to </a:t>
            </a:r>
            <a:r>
              <a:rPr lang="pl-PL" dirty="0" err="1">
                <a:latin typeface="+mj-lt"/>
              </a:rPr>
              <a:t>get</a:t>
            </a:r>
            <a:r>
              <a:rPr lang="pl-PL" dirty="0">
                <a:latin typeface="+mj-lt"/>
              </a:rPr>
              <a:t> to </a:t>
            </a:r>
            <a:r>
              <a:rPr lang="pl-PL" dirty="0" err="1">
                <a:latin typeface="+mj-lt"/>
              </a:rPr>
              <a:t>work</a:t>
            </a:r>
            <a:r>
              <a:rPr lang="pl-PL" dirty="0">
                <a:latin typeface="+mj-lt"/>
              </a:rPr>
              <a:t> as a </a:t>
            </a:r>
            <a:r>
              <a:rPr lang="pl-PL" dirty="0" err="1">
                <a:latin typeface="+mj-lt"/>
              </a:rPr>
              <a:t>relax</a:t>
            </a:r>
            <a:r>
              <a:rPr lang="pl-PL" dirty="0">
                <a:latin typeface="+mj-lt"/>
              </a:rPr>
              <a:t>, </a:t>
            </a:r>
            <a:r>
              <a:rPr lang="pl-PL" dirty="0" err="1">
                <a:latin typeface="+mj-lt"/>
              </a:rPr>
              <a:t>try</a:t>
            </a:r>
            <a:r>
              <a:rPr lang="pl-PL" dirty="0">
                <a:latin typeface="+mj-lt"/>
              </a:rPr>
              <a:t> to </a:t>
            </a:r>
            <a:r>
              <a:rPr lang="pl-PL" dirty="0" err="1">
                <a:latin typeface="+mj-lt"/>
              </a:rPr>
              <a:t>pretend</a:t>
            </a:r>
            <a:r>
              <a:rPr lang="pl-PL" dirty="0">
                <a:latin typeface="+mj-lt"/>
              </a:rPr>
              <a:t> </a:t>
            </a:r>
            <a:r>
              <a:rPr lang="pl-PL" dirty="0" err="1">
                <a:latin typeface="+mj-lt"/>
              </a:rPr>
              <a:t>that</a:t>
            </a:r>
            <a:r>
              <a:rPr lang="pl-PL" dirty="0">
                <a:latin typeface="+mj-lt"/>
              </a:rPr>
              <a:t> </a:t>
            </a:r>
            <a:r>
              <a:rPr lang="pl-PL" dirty="0" err="1">
                <a:latin typeface="+mj-lt"/>
              </a:rPr>
              <a:t>you</a:t>
            </a:r>
            <a:r>
              <a:rPr lang="pl-PL" dirty="0">
                <a:latin typeface="+mj-lt"/>
              </a:rPr>
              <a:t> </a:t>
            </a:r>
            <a:r>
              <a:rPr lang="pl-PL" dirty="0" err="1">
                <a:latin typeface="+mj-lt"/>
              </a:rPr>
              <a:t>are</a:t>
            </a:r>
            <a:r>
              <a:rPr lang="pl-PL" dirty="0">
                <a:latin typeface="+mj-lt"/>
              </a:rPr>
              <a:t> travelling to </a:t>
            </a:r>
            <a:r>
              <a:rPr lang="pl-PL" dirty="0" err="1">
                <a:latin typeface="+mj-lt"/>
              </a:rPr>
              <a:t>work</a:t>
            </a:r>
            <a:r>
              <a:rPr lang="pl-PL" dirty="0">
                <a:latin typeface="+mj-lt"/>
              </a:rPr>
              <a:t>)</a:t>
            </a:r>
          </a:p>
          <a:p>
            <a:pPr marL="285750" indent="-285750" algn="just">
              <a:lnSpc>
                <a:spcPts val="2160"/>
              </a:lnSpc>
              <a:spcAft>
                <a:spcPts val="750"/>
              </a:spcAft>
              <a:buSzPct val="65000"/>
              <a:buFont typeface="Arial" panose="020B0604020202020204" pitchFamily="34" charset="0"/>
              <a:buChar char="•"/>
              <a:tabLst>
                <a:tab pos="457200" algn="l"/>
              </a:tabLst>
            </a:pPr>
            <a:r>
              <a:rPr lang="pl-PL" dirty="0">
                <a:latin typeface="+mj-lt"/>
              </a:rPr>
              <a:t>Ban </a:t>
            </a:r>
            <a:r>
              <a:rPr lang="pl-PL" dirty="0" err="1">
                <a:latin typeface="+mj-lt"/>
              </a:rPr>
              <a:t>Distractions</a:t>
            </a:r>
            <a:endParaRPr lang="pl-PL" dirty="0">
              <a:latin typeface="+mj-lt"/>
            </a:endParaRPr>
          </a:p>
          <a:p>
            <a:pPr marL="285750" indent="-285750" algn="just">
              <a:lnSpc>
                <a:spcPts val="2160"/>
              </a:lnSpc>
              <a:spcAft>
                <a:spcPts val="750"/>
              </a:spcAft>
              <a:buSzPct val="65000"/>
              <a:buFont typeface="Arial" panose="020B0604020202020204" pitchFamily="34" charset="0"/>
              <a:buChar char="•"/>
              <a:tabLst>
                <a:tab pos="457200" algn="l"/>
              </a:tabLst>
            </a:pPr>
            <a:r>
              <a:rPr lang="pl-PL" dirty="0">
                <a:latin typeface="+mj-lt"/>
              </a:rPr>
              <a:t>Take Breaks</a:t>
            </a:r>
          </a:p>
          <a:p>
            <a:pPr marL="285750" indent="-285750" algn="just">
              <a:lnSpc>
                <a:spcPts val="2160"/>
              </a:lnSpc>
              <a:spcAft>
                <a:spcPts val="750"/>
              </a:spcAft>
              <a:buSzPct val="65000"/>
              <a:buFont typeface="Arial" panose="020B0604020202020204" pitchFamily="34" charset="0"/>
              <a:buChar char="•"/>
              <a:tabLst>
                <a:tab pos="457200" algn="l"/>
              </a:tabLst>
            </a:pPr>
            <a:r>
              <a:rPr lang="pl-PL" dirty="0" err="1">
                <a:latin typeface="+mj-lt"/>
              </a:rPr>
              <a:t>Learn</a:t>
            </a:r>
            <a:r>
              <a:rPr lang="pl-PL" dirty="0">
                <a:latin typeface="+mj-lt"/>
              </a:rPr>
              <a:t> to </a:t>
            </a:r>
            <a:r>
              <a:rPr lang="pl-PL" dirty="0" err="1">
                <a:latin typeface="+mj-lt"/>
              </a:rPr>
              <a:t>say</a:t>
            </a:r>
            <a:r>
              <a:rPr lang="pl-PL" dirty="0">
                <a:latin typeface="+mj-lt"/>
              </a:rPr>
              <a:t> no</a:t>
            </a:r>
          </a:p>
          <a:p>
            <a:pPr marL="342900" indent="-342900" algn="just">
              <a:lnSpc>
                <a:spcPts val="2160"/>
              </a:lnSpc>
              <a:spcAft>
                <a:spcPts val="750"/>
              </a:spcAft>
              <a:buSzPts val="1000"/>
              <a:buFontTx/>
              <a:buAutoNum type="arabicPeriod"/>
              <a:tabLst>
                <a:tab pos="457200" algn="l"/>
              </a:tabLst>
            </a:pPr>
            <a:endParaRPr lang="pl-PL" dirty="0"/>
          </a:p>
          <a:p>
            <a:pPr marL="342900" indent="-342900" algn="just">
              <a:lnSpc>
                <a:spcPts val="2160"/>
              </a:lnSpc>
              <a:spcAft>
                <a:spcPts val="750"/>
              </a:spcAft>
              <a:buSzPts val="1000"/>
              <a:buAutoNum type="arabicPeriod"/>
              <a:tabLst>
                <a:tab pos="457200" algn="l"/>
              </a:tabLst>
            </a:pPr>
            <a:endParaRPr lang="pl-PL" dirty="0"/>
          </a:p>
          <a:p>
            <a:pPr lvl="0" algn="just">
              <a:lnSpc>
                <a:spcPts val="2160"/>
              </a:lnSpc>
              <a:spcAft>
                <a:spcPts val="750"/>
              </a:spcAft>
              <a:buSzPts val="1000"/>
              <a:tabLst>
                <a:tab pos="457200" algn="l"/>
              </a:tabLst>
            </a:pP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3385425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908720"/>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1340768"/>
            <a:ext cx="6552728" cy="5059847"/>
          </a:xfrm>
          <a:prstGeom prst="rect">
            <a:avLst/>
          </a:prstGeom>
        </p:spPr>
        <p:txBody>
          <a:bodyPr wrap="square">
            <a:spAutoFit/>
          </a:bodyPr>
          <a:lstStyle/>
          <a:p>
            <a:pPr algn="ctr"/>
            <a:r>
              <a:rPr lang="pl-PL" sz="2400" dirty="0" err="1"/>
              <a:t>Difficulties</a:t>
            </a:r>
            <a:r>
              <a:rPr lang="pl-PL" sz="2400" dirty="0"/>
              <a:t> in </a:t>
            </a:r>
            <a:r>
              <a:rPr lang="pl-PL" sz="2400" dirty="0" err="1"/>
              <a:t>administrative</a:t>
            </a:r>
            <a:r>
              <a:rPr lang="pl-PL" sz="2400" dirty="0"/>
              <a:t> </a:t>
            </a:r>
            <a:r>
              <a:rPr lang="pl-PL" sz="2400" dirty="0" err="1"/>
              <a:t>regulation</a:t>
            </a:r>
            <a:r>
              <a:rPr lang="pl-PL" sz="2400" dirty="0"/>
              <a:t> of </a:t>
            </a:r>
            <a:r>
              <a:rPr lang="pl-PL" sz="2400" dirty="0" err="1"/>
              <a:t>work</a:t>
            </a:r>
            <a:r>
              <a:rPr lang="pl-PL" sz="2400" dirty="0"/>
              <a:t>.</a:t>
            </a:r>
          </a:p>
          <a:p>
            <a:endParaRPr lang="pl-PL" sz="2400" dirty="0"/>
          </a:p>
          <a:p>
            <a:pPr algn="just">
              <a:lnSpc>
                <a:spcPct val="114000"/>
              </a:lnSpc>
            </a:pPr>
            <a:r>
              <a:rPr lang="en-US" sz="2000" dirty="0"/>
              <a:t>The ability to work online causes a number of problems in the organization of this work. Companies approach these issues very differently. Some introduce restrictive methods of employee control (such as recording each employee's activity), while others leave employees complete freedom - accounting them only for the effects of work.</a:t>
            </a:r>
            <a:r>
              <a:rPr lang="pl-PL" sz="2000" dirty="0"/>
              <a:t> </a:t>
            </a:r>
          </a:p>
          <a:p>
            <a:pPr algn="just">
              <a:lnSpc>
                <a:spcPct val="114000"/>
              </a:lnSpc>
            </a:pPr>
            <a:r>
              <a:rPr lang="en-US" sz="2000" dirty="0"/>
              <a:t>If these rules are clearly defined, it's ok. Unfortunately, there are often no clear guidelines for employees on how they are billed for remote work. This increases the level of stress among employees.</a:t>
            </a:r>
            <a:endParaRPr lang="pl-PL" sz="2000" dirty="0"/>
          </a:p>
        </p:txBody>
      </p:sp>
    </p:spTree>
    <p:extLst>
      <p:ext uri="{BB962C8B-B14F-4D97-AF65-F5344CB8AC3E}">
        <p14:creationId xmlns:p14="http://schemas.microsoft.com/office/powerpoint/2010/main" val="4170104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11560" y="2060848"/>
            <a:ext cx="6552728" cy="2234458"/>
          </a:xfrm>
          <a:prstGeom prst="rect">
            <a:avLst/>
          </a:prstGeom>
        </p:spPr>
        <p:txBody>
          <a:bodyPr wrap="square">
            <a:spAutoFit/>
          </a:bodyPr>
          <a:lstStyle/>
          <a:p>
            <a:pPr algn="ctr"/>
            <a:r>
              <a:rPr lang="pl-PL" sz="2400" dirty="0"/>
              <a:t>How to </a:t>
            </a:r>
            <a:r>
              <a:rPr lang="pl-PL" sz="2400" dirty="0" err="1"/>
              <a:t>solve</a:t>
            </a:r>
            <a:r>
              <a:rPr lang="pl-PL" sz="2400" dirty="0"/>
              <a:t> </a:t>
            </a:r>
            <a:r>
              <a:rPr lang="pl-PL" sz="2400" dirty="0" err="1"/>
              <a:t>this</a:t>
            </a:r>
            <a:r>
              <a:rPr lang="pl-PL" sz="2400" dirty="0"/>
              <a:t>?</a:t>
            </a:r>
          </a:p>
          <a:p>
            <a:endParaRPr lang="pl-PL" sz="2400" dirty="0"/>
          </a:p>
          <a:p>
            <a:pPr algn="just">
              <a:lnSpc>
                <a:spcPct val="114000"/>
              </a:lnSpc>
            </a:pPr>
            <a:r>
              <a:rPr lang="en-US" sz="2000" dirty="0"/>
              <a:t>It is really worth to take care on development of clear, strict written regulations containing all rules of online work. This will prevent misunderstandings in this area and reduce level of stress of employees.</a:t>
            </a:r>
            <a:endParaRPr lang="pl-PL" sz="2000"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249729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11560" y="1700808"/>
            <a:ext cx="6552728" cy="3287054"/>
          </a:xfrm>
          <a:prstGeom prst="rect">
            <a:avLst/>
          </a:prstGeom>
        </p:spPr>
        <p:txBody>
          <a:bodyPr wrap="square">
            <a:spAutoFit/>
          </a:bodyPr>
          <a:lstStyle/>
          <a:p>
            <a:pPr algn="ctr"/>
            <a:r>
              <a:rPr lang="pl-PL" sz="2400" dirty="0" err="1"/>
              <a:t>Overloading</a:t>
            </a:r>
            <a:r>
              <a:rPr lang="pl-PL" sz="2400" dirty="0"/>
              <a:t> of </a:t>
            </a:r>
            <a:r>
              <a:rPr lang="pl-PL" sz="2400" dirty="0" err="1"/>
              <a:t>work</a:t>
            </a:r>
            <a:r>
              <a:rPr lang="pl-PL" sz="2400" dirty="0"/>
              <a:t>.</a:t>
            </a:r>
          </a:p>
          <a:p>
            <a:endParaRPr lang="pl-PL" sz="2400" dirty="0"/>
          </a:p>
          <a:p>
            <a:pPr algn="just">
              <a:lnSpc>
                <a:spcPct val="114000"/>
              </a:lnSpc>
            </a:pPr>
            <a:r>
              <a:rPr lang="en-US" sz="2000" dirty="0"/>
              <a:t>When working online, it is hard to control the amount of responsibilities. Many people tend to take on too much work. With no strictly regulated working hours, no division on work and personal time, most of them just work too hard. </a:t>
            </a:r>
          </a:p>
          <a:p>
            <a:pPr algn="just">
              <a:lnSpc>
                <a:spcPct val="114000"/>
              </a:lnSpc>
            </a:pPr>
            <a:r>
              <a:rPr lang="en-US" sz="2000" dirty="0"/>
              <a:t>Lack of daily, direct contact with other people who can notice overloading may lead directly to burnout..</a:t>
            </a:r>
            <a:endParaRPr lang="pl-PL" sz="2000"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233959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17503"/>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1340768"/>
            <a:ext cx="6552728" cy="3988784"/>
          </a:xfrm>
          <a:prstGeom prst="rect">
            <a:avLst/>
          </a:prstGeom>
        </p:spPr>
        <p:txBody>
          <a:bodyPr wrap="square">
            <a:spAutoFit/>
          </a:bodyPr>
          <a:lstStyle/>
          <a:p>
            <a:pPr algn="ctr"/>
            <a:r>
              <a:rPr lang="pl-PL" sz="2400" dirty="0" err="1"/>
              <a:t>What</a:t>
            </a:r>
            <a:r>
              <a:rPr lang="pl-PL" sz="2400" dirty="0"/>
              <a:t> </a:t>
            </a:r>
            <a:r>
              <a:rPr lang="pl-PL" sz="2400" dirty="0" err="1"/>
              <a:t>can</a:t>
            </a:r>
            <a:r>
              <a:rPr lang="pl-PL" sz="2400" dirty="0"/>
              <a:t> we do </a:t>
            </a:r>
            <a:r>
              <a:rPr lang="pl-PL" sz="2400" dirty="0" err="1"/>
              <a:t>about</a:t>
            </a:r>
            <a:r>
              <a:rPr lang="pl-PL" sz="2400" dirty="0"/>
              <a:t> </a:t>
            </a:r>
            <a:r>
              <a:rPr lang="pl-PL" sz="2400" dirty="0" err="1"/>
              <a:t>it</a:t>
            </a:r>
            <a:r>
              <a:rPr lang="pl-PL" sz="2400" dirty="0"/>
              <a:t>?</a:t>
            </a:r>
          </a:p>
          <a:p>
            <a:endParaRPr lang="pl-PL" sz="2400" dirty="0"/>
          </a:p>
          <a:p>
            <a:pPr algn="just">
              <a:lnSpc>
                <a:spcPct val="114000"/>
              </a:lnSpc>
            </a:pPr>
            <a:r>
              <a:rPr lang="pl-PL" sz="2000" dirty="0"/>
              <a:t>Both </a:t>
            </a:r>
            <a:r>
              <a:rPr lang="pl-PL" sz="2000" dirty="0" err="1"/>
              <a:t>employer</a:t>
            </a:r>
            <a:r>
              <a:rPr lang="pl-PL" sz="2000" dirty="0"/>
              <a:t> and </a:t>
            </a:r>
            <a:r>
              <a:rPr lang="pl-PL" sz="2000" dirty="0" err="1"/>
              <a:t>employees</a:t>
            </a:r>
            <a:r>
              <a:rPr lang="pl-PL" sz="2000" dirty="0"/>
              <a:t> </a:t>
            </a:r>
            <a:r>
              <a:rPr lang="pl-PL" sz="2000" dirty="0" err="1"/>
              <a:t>should</a:t>
            </a:r>
            <a:r>
              <a:rPr lang="pl-PL" sz="2000" dirty="0"/>
              <a:t> </a:t>
            </a:r>
            <a:r>
              <a:rPr lang="pl-PL" sz="2000" dirty="0" err="1"/>
              <a:t>take</a:t>
            </a:r>
            <a:r>
              <a:rPr lang="pl-PL" sz="2000" dirty="0"/>
              <a:t> </a:t>
            </a:r>
            <a:r>
              <a:rPr lang="pl-PL" sz="2000" dirty="0" err="1"/>
              <a:t>care</a:t>
            </a:r>
            <a:r>
              <a:rPr lang="pl-PL" sz="2000" dirty="0"/>
              <a:t> of </a:t>
            </a:r>
            <a:r>
              <a:rPr lang="pl-PL" sz="2000" dirty="0" err="1"/>
              <a:t>this</a:t>
            </a:r>
            <a:r>
              <a:rPr lang="pl-PL" sz="2000" dirty="0"/>
              <a:t> </a:t>
            </a:r>
            <a:r>
              <a:rPr lang="pl-PL" sz="2000" dirty="0" err="1"/>
              <a:t>issue</a:t>
            </a:r>
            <a:r>
              <a:rPr lang="pl-PL" sz="2000" dirty="0"/>
              <a:t>. </a:t>
            </a:r>
          </a:p>
          <a:p>
            <a:pPr algn="just">
              <a:lnSpc>
                <a:spcPct val="114000"/>
              </a:lnSpc>
            </a:pPr>
            <a:r>
              <a:rPr lang="en-US" sz="2000" dirty="0"/>
              <a:t>It is important for the employer to establish clear procedures to check whether the employee is not overloaded with excessive duties, as well as e-procedures enabling the employee to report such a </a:t>
            </a:r>
            <a:r>
              <a:rPr lang="en-US" sz="2000" dirty="0" err="1"/>
              <a:t>situation.In</a:t>
            </a:r>
            <a:r>
              <a:rPr lang="en-US" sz="2000" dirty="0"/>
              <a:t> turn, employees should pay more attention to the number of duties performed and in case of overload, turn to their superiors.</a:t>
            </a:r>
            <a:endParaRPr lang="pl-PL" sz="2000"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889285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1727153"/>
            <a:ext cx="6552728" cy="4339650"/>
          </a:xfrm>
          <a:prstGeom prst="rect">
            <a:avLst/>
          </a:prstGeom>
        </p:spPr>
        <p:txBody>
          <a:bodyPr wrap="square">
            <a:spAutoFit/>
          </a:bodyPr>
          <a:lstStyle/>
          <a:p>
            <a:pPr algn="ctr"/>
            <a:r>
              <a:rPr lang="pl-PL" sz="2400" dirty="0" err="1"/>
              <a:t>Overloading</a:t>
            </a:r>
            <a:r>
              <a:rPr lang="pl-PL" sz="2400" dirty="0"/>
              <a:t> with </a:t>
            </a:r>
            <a:r>
              <a:rPr lang="pl-PL" sz="2400" dirty="0" err="1"/>
              <a:t>possibilities</a:t>
            </a:r>
            <a:r>
              <a:rPr lang="pl-PL" sz="2400" dirty="0"/>
              <a:t>?</a:t>
            </a:r>
          </a:p>
          <a:p>
            <a:endParaRPr lang="pl-PL" sz="2400" dirty="0"/>
          </a:p>
          <a:p>
            <a:pPr algn="just">
              <a:lnSpc>
                <a:spcPct val="114000"/>
              </a:lnSpc>
            </a:pPr>
            <a:r>
              <a:rPr lang="pl-PL" sz="2000" dirty="0" err="1"/>
              <a:t>Digitalization</a:t>
            </a:r>
            <a:r>
              <a:rPr lang="pl-PL" sz="2000" dirty="0"/>
              <a:t> </a:t>
            </a:r>
            <a:r>
              <a:rPr lang="pl-PL" sz="2000" dirty="0" err="1"/>
              <a:t>resulted</a:t>
            </a:r>
            <a:r>
              <a:rPr lang="pl-PL" sz="2000" dirty="0"/>
              <a:t> in development of </a:t>
            </a:r>
            <a:r>
              <a:rPr lang="pl-PL" sz="2000" dirty="0" err="1"/>
              <a:t>many</a:t>
            </a:r>
            <a:r>
              <a:rPr lang="pl-PL" sz="2000" dirty="0"/>
              <a:t> </a:t>
            </a:r>
            <a:r>
              <a:rPr lang="pl-PL" sz="2000" dirty="0" err="1"/>
              <a:t>tools</a:t>
            </a:r>
            <a:r>
              <a:rPr lang="pl-PL" sz="2000" dirty="0"/>
              <a:t> </a:t>
            </a:r>
            <a:r>
              <a:rPr lang="pl-PL" sz="2000" dirty="0" err="1"/>
              <a:t>which</a:t>
            </a:r>
            <a:r>
              <a:rPr lang="pl-PL" sz="2000" dirty="0"/>
              <a:t> </a:t>
            </a:r>
            <a:r>
              <a:rPr lang="pl-PL" sz="2000" dirty="0" err="1"/>
              <a:t>can</a:t>
            </a:r>
            <a:r>
              <a:rPr lang="pl-PL" sz="2000" dirty="0"/>
              <a:t> be </a:t>
            </a:r>
            <a:r>
              <a:rPr lang="pl-PL" sz="2000" dirty="0" err="1"/>
              <a:t>used</a:t>
            </a:r>
            <a:r>
              <a:rPr lang="pl-PL" sz="2000" dirty="0"/>
              <a:t> to </a:t>
            </a:r>
            <a:r>
              <a:rPr lang="pl-PL" sz="2000" dirty="0" err="1"/>
              <a:t>communicate</a:t>
            </a:r>
            <a:r>
              <a:rPr lang="pl-PL" sz="2000" dirty="0"/>
              <a:t> and </a:t>
            </a:r>
            <a:r>
              <a:rPr lang="pl-PL" sz="2000" dirty="0" err="1"/>
              <a:t>work</a:t>
            </a:r>
            <a:r>
              <a:rPr lang="pl-PL" sz="2000" dirty="0"/>
              <a:t>. In </a:t>
            </a:r>
            <a:r>
              <a:rPr lang="pl-PL" sz="2000" dirty="0" err="1"/>
              <a:t>general</a:t>
            </a:r>
            <a:r>
              <a:rPr lang="pl-PL" sz="2000" dirty="0"/>
              <a:t>, </a:t>
            </a:r>
            <a:r>
              <a:rPr lang="pl-PL" sz="2000" dirty="0" err="1"/>
              <a:t>it</a:t>
            </a:r>
            <a:r>
              <a:rPr lang="pl-PL" sz="2000" dirty="0"/>
              <a:t> </a:t>
            </a:r>
            <a:r>
              <a:rPr lang="pl-PL" sz="2000" dirty="0" err="1"/>
              <a:t>is</a:t>
            </a:r>
            <a:r>
              <a:rPr lang="pl-PL" sz="2000" dirty="0"/>
              <a:t> </a:t>
            </a:r>
            <a:r>
              <a:rPr lang="pl-PL" sz="2000" dirty="0" err="1"/>
              <a:t>good</a:t>
            </a:r>
            <a:r>
              <a:rPr lang="pl-PL" sz="2000" dirty="0"/>
              <a:t> </a:t>
            </a:r>
            <a:r>
              <a:rPr lang="pl-PL" sz="2000" dirty="0" err="1"/>
              <a:t>situation</a:t>
            </a:r>
            <a:r>
              <a:rPr lang="pl-PL" sz="2000" dirty="0"/>
              <a:t>. But </a:t>
            </a:r>
            <a:r>
              <a:rPr lang="pl-PL" sz="2000" dirty="0" err="1"/>
              <a:t>having</a:t>
            </a:r>
            <a:r>
              <a:rPr lang="pl-PL" sz="2000" dirty="0"/>
              <a:t> </a:t>
            </a:r>
            <a:r>
              <a:rPr lang="pl-PL" sz="2000" dirty="0" err="1"/>
              <a:t>too</a:t>
            </a:r>
            <a:r>
              <a:rPr lang="pl-PL" sz="2000" dirty="0"/>
              <a:t> </a:t>
            </a:r>
            <a:r>
              <a:rPr lang="pl-PL" sz="2000" dirty="0" err="1"/>
              <a:t>many</a:t>
            </a:r>
            <a:r>
              <a:rPr lang="pl-PL" sz="2000" dirty="0"/>
              <a:t> </a:t>
            </a:r>
            <a:r>
              <a:rPr lang="pl-PL" sz="2000" dirty="0" err="1"/>
              <a:t>options</a:t>
            </a:r>
            <a:r>
              <a:rPr lang="pl-PL" sz="2000" dirty="0"/>
              <a:t> </a:t>
            </a:r>
            <a:r>
              <a:rPr lang="pl-PL" sz="2000" dirty="0" err="1"/>
              <a:t>may</a:t>
            </a:r>
            <a:r>
              <a:rPr lang="pl-PL" sz="2000" dirty="0"/>
              <a:t> be </a:t>
            </a:r>
            <a:r>
              <a:rPr lang="pl-PL" sz="2000" dirty="0" err="1"/>
              <a:t>stressfull</a:t>
            </a:r>
            <a:r>
              <a:rPr lang="pl-PL" sz="2000" dirty="0"/>
              <a:t>, </a:t>
            </a:r>
            <a:r>
              <a:rPr lang="pl-PL" sz="2000" dirty="0" err="1"/>
              <a:t>especially</a:t>
            </a:r>
            <a:r>
              <a:rPr lang="pl-PL" sz="2000" dirty="0"/>
              <a:t> </a:t>
            </a:r>
            <a:r>
              <a:rPr lang="pl-PL" sz="2000" dirty="0" err="1"/>
              <a:t>when</a:t>
            </a:r>
            <a:r>
              <a:rPr lang="pl-PL" sz="2000" dirty="0"/>
              <a:t> </a:t>
            </a:r>
            <a:r>
              <a:rPr lang="pl-PL" sz="2000" dirty="0" err="1"/>
              <a:t>given</a:t>
            </a:r>
            <a:r>
              <a:rPr lang="pl-PL" sz="2000" dirty="0"/>
              <a:t> person </a:t>
            </a:r>
            <a:r>
              <a:rPr lang="pl-PL" sz="2000" dirty="0" err="1"/>
              <a:t>works</a:t>
            </a:r>
            <a:r>
              <a:rPr lang="pl-PL" sz="2000" dirty="0"/>
              <a:t> on </a:t>
            </a:r>
            <a:r>
              <a:rPr lang="pl-PL" sz="2000" dirty="0" err="1"/>
              <a:t>several</a:t>
            </a:r>
            <a:r>
              <a:rPr lang="pl-PL" sz="2000" dirty="0"/>
              <a:t> </a:t>
            </a:r>
            <a:r>
              <a:rPr lang="pl-PL" sz="2000" dirty="0" err="1"/>
              <a:t>projects</a:t>
            </a:r>
            <a:r>
              <a:rPr lang="pl-PL" sz="2000" dirty="0"/>
              <a:t> with </a:t>
            </a:r>
            <a:r>
              <a:rPr lang="pl-PL" sz="2000" dirty="0" err="1"/>
              <a:t>several</a:t>
            </a:r>
            <a:r>
              <a:rPr lang="pl-PL" sz="2000" dirty="0"/>
              <a:t> co-</a:t>
            </a:r>
            <a:r>
              <a:rPr lang="pl-PL" sz="2000" dirty="0" err="1"/>
              <a:t>workers</a:t>
            </a:r>
            <a:r>
              <a:rPr lang="pl-PL" sz="2000" dirty="0"/>
              <a:t>.</a:t>
            </a:r>
          </a:p>
          <a:p>
            <a:pPr algn="just">
              <a:lnSpc>
                <a:spcPct val="114000"/>
              </a:lnSpc>
            </a:pPr>
            <a:r>
              <a:rPr lang="pl-PL" sz="2000" dirty="0" err="1"/>
              <a:t>Each</a:t>
            </a:r>
            <a:r>
              <a:rPr lang="pl-PL" sz="2000" dirty="0"/>
              <a:t> </a:t>
            </a:r>
            <a:r>
              <a:rPr lang="pl-PL" sz="2000" dirty="0" err="1"/>
              <a:t>working</a:t>
            </a:r>
            <a:r>
              <a:rPr lang="pl-PL" sz="2000" dirty="0"/>
              <a:t> </a:t>
            </a:r>
            <a:r>
              <a:rPr lang="pl-PL" sz="2000" dirty="0" err="1"/>
              <a:t>tool</a:t>
            </a:r>
            <a:r>
              <a:rPr lang="pl-PL" sz="2000" dirty="0"/>
              <a:t> </a:t>
            </a:r>
            <a:r>
              <a:rPr lang="pl-PL" sz="2000" dirty="0" err="1"/>
              <a:t>works</a:t>
            </a:r>
            <a:r>
              <a:rPr lang="pl-PL" sz="2000" dirty="0"/>
              <a:t> </a:t>
            </a:r>
            <a:r>
              <a:rPr lang="pl-PL" sz="2000" dirty="0" err="1"/>
              <a:t>slightly</a:t>
            </a:r>
            <a:r>
              <a:rPr lang="pl-PL" sz="2000" dirty="0"/>
              <a:t> </a:t>
            </a:r>
            <a:r>
              <a:rPr lang="pl-PL" sz="2000" dirty="0" err="1"/>
              <a:t>differently</a:t>
            </a:r>
            <a:r>
              <a:rPr lang="pl-PL" sz="2000" dirty="0"/>
              <a:t>, </a:t>
            </a:r>
            <a:r>
              <a:rPr lang="pl-PL" sz="2000" dirty="0" err="1"/>
              <a:t>so</a:t>
            </a:r>
            <a:r>
              <a:rPr lang="pl-PL" sz="2000" dirty="0"/>
              <a:t> to </a:t>
            </a:r>
            <a:r>
              <a:rPr lang="pl-PL" sz="2000" dirty="0" err="1"/>
              <a:t>work</a:t>
            </a:r>
            <a:r>
              <a:rPr lang="pl-PL" sz="2000" dirty="0"/>
              <a:t> on </a:t>
            </a:r>
            <a:r>
              <a:rPr lang="pl-PL" sz="2000" dirty="0" err="1"/>
              <a:t>several</a:t>
            </a:r>
            <a:r>
              <a:rPr lang="pl-PL" sz="2000" dirty="0"/>
              <a:t> of </a:t>
            </a:r>
            <a:r>
              <a:rPr lang="pl-PL" sz="2000" dirty="0" err="1"/>
              <a:t>them</a:t>
            </a:r>
            <a:r>
              <a:rPr lang="pl-PL" sz="2000" dirty="0"/>
              <a:t>, </a:t>
            </a:r>
            <a:r>
              <a:rPr lang="pl-PL" sz="2000" dirty="0" err="1"/>
              <a:t>given</a:t>
            </a:r>
            <a:r>
              <a:rPr lang="pl-PL" sz="2000" dirty="0"/>
              <a:t> person </a:t>
            </a:r>
            <a:r>
              <a:rPr lang="pl-PL" sz="2000" dirty="0" err="1"/>
              <a:t>need</a:t>
            </a:r>
            <a:r>
              <a:rPr lang="pl-PL" sz="2000" dirty="0"/>
              <a:t> to </a:t>
            </a:r>
            <a:r>
              <a:rPr lang="pl-PL" sz="2000" dirty="0" err="1"/>
              <a:t>spend</a:t>
            </a:r>
            <a:r>
              <a:rPr lang="pl-PL" sz="2000" dirty="0"/>
              <a:t> </a:t>
            </a:r>
            <a:r>
              <a:rPr lang="pl-PL" sz="2000" dirty="0" err="1"/>
              <a:t>some</a:t>
            </a:r>
            <a:r>
              <a:rPr lang="pl-PL" sz="2000" dirty="0"/>
              <a:t> </a:t>
            </a:r>
            <a:r>
              <a:rPr lang="pl-PL" sz="2000" dirty="0" err="1"/>
              <a:t>time</a:t>
            </a:r>
            <a:r>
              <a:rPr lang="pl-PL" sz="2000" dirty="0"/>
              <a:t> </a:t>
            </a:r>
            <a:r>
              <a:rPr lang="pl-PL" sz="2000" dirty="0" err="1"/>
              <a:t>getting</a:t>
            </a:r>
            <a:r>
              <a:rPr lang="pl-PL" sz="2000" dirty="0"/>
              <a:t> to </a:t>
            </a:r>
            <a:r>
              <a:rPr lang="pl-PL" sz="2000" dirty="0" err="1"/>
              <a:t>know</a:t>
            </a:r>
            <a:r>
              <a:rPr lang="pl-PL" sz="2000" dirty="0"/>
              <a:t> </a:t>
            </a:r>
            <a:r>
              <a:rPr lang="pl-PL" sz="2000" dirty="0" err="1"/>
              <a:t>them</a:t>
            </a:r>
            <a:r>
              <a:rPr lang="pl-PL" sz="2000" dirty="0"/>
              <a:t>. </a:t>
            </a:r>
            <a:r>
              <a:rPr lang="pl-PL" sz="2000" dirty="0" err="1"/>
              <a:t>Also</a:t>
            </a:r>
            <a:r>
              <a:rPr lang="pl-PL" sz="2000" dirty="0"/>
              <a:t> </a:t>
            </a:r>
            <a:r>
              <a:rPr lang="pl-PL" sz="2000" dirty="0" err="1"/>
              <a:t>using</a:t>
            </a:r>
            <a:r>
              <a:rPr lang="pl-PL" sz="2000" dirty="0"/>
              <a:t> </a:t>
            </a:r>
            <a:r>
              <a:rPr lang="pl-PL" sz="2000" dirty="0" err="1"/>
              <a:t>several</a:t>
            </a:r>
            <a:r>
              <a:rPr lang="pl-PL" sz="2000" dirty="0"/>
              <a:t> </a:t>
            </a:r>
            <a:r>
              <a:rPr lang="pl-PL" sz="2000" dirty="0" err="1"/>
              <a:t>tools</a:t>
            </a:r>
            <a:r>
              <a:rPr lang="pl-PL" sz="2000" dirty="0"/>
              <a:t> </a:t>
            </a:r>
            <a:r>
              <a:rPr lang="pl-PL" sz="2000" dirty="0" err="1"/>
              <a:t>may</a:t>
            </a:r>
            <a:r>
              <a:rPr lang="pl-PL" sz="2000" dirty="0"/>
              <a:t> </a:t>
            </a:r>
            <a:r>
              <a:rPr lang="pl-PL" sz="2000" dirty="0" err="1"/>
              <a:t>result</a:t>
            </a:r>
            <a:r>
              <a:rPr lang="pl-PL" sz="2000" dirty="0"/>
              <a:t> in </a:t>
            </a:r>
            <a:r>
              <a:rPr lang="pl-PL" sz="2000" dirty="0" err="1"/>
              <a:t>just</a:t>
            </a:r>
            <a:r>
              <a:rPr lang="pl-PL" sz="2000" dirty="0"/>
              <a:t> </a:t>
            </a:r>
            <a:r>
              <a:rPr lang="pl-PL" sz="2000" dirty="0" err="1"/>
              <a:t>confusion</a:t>
            </a:r>
            <a:r>
              <a:rPr lang="pl-PL" sz="2000" dirty="0"/>
              <a:t> (</a:t>
            </a:r>
            <a:r>
              <a:rPr lang="pl-PL" sz="2000" dirty="0" err="1"/>
              <a:t>remote</a:t>
            </a:r>
            <a:r>
              <a:rPr lang="pl-PL" sz="2000" dirty="0"/>
              <a:t> </a:t>
            </a:r>
            <a:r>
              <a:rPr lang="pl-PL" sz="2000" dirty="0" err="1"/>
              <a:t>teachng</a:t>
            </a:r>
            <a:r>
              <a:rPr lang="pl-PL" sz="2000" dirty="0"/>
              <a:t> </a:t>
            </a:r>
            <a:r>
              <a:rPr lang="pl-PL" sz="2000" dirty="0" err="1"/>
              <a:t>at</a:t>
            </a:r>
            <a:r>
              <a:rPr lang="pl-PL" sz="2000" dirty="0"/>
              <a:t> </a:t>
            </a:r>
            <a:r>
              <a:rPr lang="pl-PL" sz="2000" dirty="0" err="1"/>
              <a:t>schools</a:t>
            </a:r>
            <a:r>
              <a:rPr lang="pl-PL" sz="2000" dirty="0"/>
              <a:t> </a:t>
            </a:r>
            <a:r>
              <a:rPr lang="pl-PL" sz="2000" dirty="0" err="1"/>
              <a:t>shoved</a:t>
            </a:r>
            <a:r>
              <a:rPr lang="pl-PL" sz="2000" dirty="0"/>
              <a:t> </a:t>
            </a:r>
            <a:r>
              <a:rPr lang="pl-PL" sz="2000" dirty="0" err="1"/>
              <a:t>that</a:t>
            </a:r>
            <a:r>
              <a:rPr lang="pl-PL" sz="2000" dirty="0"/>
              <a:t>).</a:t>
            </a: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14720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1340768"/>
            <a:ext cx="6552728" cy="3287054"/>
          </a:xfrm>
          <a:prstGeom prst="rect">
            <a:avLst/>
          </a:prstGeom>
        </p:spPr>
        <p:txBody>
          <a:bodyPr wrap="square">
            <a:spAutoFit/>
          </a:bodyPr>
          <a:lstStyle/>
          <a:p>
            <a:pPr algn="ctr"/>
            <a:r>
              <a:rPr lang="pl-PL" sz="2400" dirty="0" err="1"/>
              <a:t>Is</a:t>
            </a:r>
            <a:r>
              <a:rPr lang="pl-PL" sz="2400" dirty="0"/>
              <a:t> </a:t>
            </a:r>
            <a:r>
              <a:rPr lang="pl-PL" sz="2400" dirty="0" err="1"/>
              <a:t>there</a:t>
            </a:r>
            <a:r>
              <a:rPr lang="pl-PL" sz="2400" dirty="0"/>
              <a:t> </a:t>
            </a:r>
            <a:r>
              <a:rPr lang="pl-PL" sz="2400" dirty="0" err="1"/>
              <a:t>any</a:t>
            </a:r>
            <a:r>
              <a:rPr lang="pl-PL" sz="2400" dirty="0"/>
              <a:t> </a:t>
            </a:r>
            <a:r>
              <a:rPr lang="pl-PL" sz="2400" dirty="0" err="1"/>
              <a:t>solution</a:t>
            </a:r>
            <a:r>
              <a:rPr lang="pl-PL" sz="2400" dirty="0"/>
              <a:t>?</a:t>
            </a:r>
          </a:p>
          <a:p>
            <a:endParaRPr lang="pl-PL" sz="2400" dirty="0"/>
          </a:p>
          <a:p>
            <a:pPr algn="just">
              <a:lnSpc>
                <a:spcPct val="114000"/>
              </a:lnSpc>
            </a:pPr>
            <a:r>
              <a:rPr lang="pl-PL" sz="2000" dirty="0"/>
              <a:t>For </a:t>
            </a:r>
            <a:r>
              <a:rPr lang="pl-PL" sz="2000" dirty="0" err="1"/>
              <a:t>employer</a:t>
            </a:r>
            <a:r>
              <a:rPr lang="pl-PL" sz="2000" dirty="0"/>
              <a:t> – </a:t>
            </a:r>
            <a:r>
              <a:rPr lang="pl-PL" sz="2000" dirty="0" err="1"/>
              <a:t>select</a:t>
            </a:r>
            <a:r>
              <a:rPr lang="pl-PL" sz="2000" dirty="0"/>
              <a:t> one </a:t>
            </a:r>
            <a:r>
              <a:rPr lang="pl-PL" sz="2000" dirty="0" err="1"/>
              <a:t>or</a:t>
            </a:r>
            <a:r>
              <a:rPr lang="pl-PL" sz="2000" dirty="0"/>
              <a:t> 2 </a:t>
            </a:r>
            <a:r>
              <a:rPr lang="pl-PL" sz="2000" dirty="0" err="1"/>
              <a:t>main</a:t>
            </a:r>
            <a:r>
              <a:rPr lang="pl-PL" sz="2000" dirty="0"/>
              <a:t> </a:t>
            </a:r>
            <a:r>
              <a:rPr lang="pl-PL" sz="2000" dirty="0" err="1"/>
              <a:t>tools</a:t>
            </a:r>
            <a:r>
              <a:rPr lang="pl-PL" sz="2000" dirty="0"/>
              <a:t> on </a:t>
            </a:r>
            <a:r>
              <a:rPr lang="pl-PL" sz="2000" dirty="0" err="1"/>
              <a:t>which</a:t>
            </a:r>
            <a:r>
              <a:rPr lang="pl-PL" sz="2000" dirty="0"/>
              <a:t> </a:t>
            </a:r>
            <a:r>
              <a:rPr lang="pl-PL" sz="2000" dirty="0" err="1"/>
              <a:t>your</a:t>
            </a:r>
            <a:r>
              <a:rPr lang="pl-PL" sz="2000" dirty="0"/>
              <a:t> </a:t>
            </a:r>
            <a:r>
              <a:rPr lang="pl-PL" sz="2000" dirty="0" err="1"/>
              <a:t>employees</a:t>
            </a:r>
            <a:r>
              <a:rPr lang="pl-PL" sz="2000" dirty="0"/>
              <a:t> </a:t>
            </a:r>
            <a:r>
              <a:rPr lang="pl-PL" sz="2000" dirty="0" err="1"/>
              <a:t>will</a:t>
            </a:r>
            <a:r>
              <a:rPr lang="pl-PL" sz="2000" dirty="0"/>
              <a:t> </a:t>
            </a:r>
            <a:r>
              <a:rPr lang="pl-PL" sz="2000" dirty="0" err="1"/>
              <a:t>work</a:t>
            </a:r>
            <a:r>
              <a:rPr lang="pl-PL" sz="2000" dirty="0"/>
              <a:t> and </a:t>
            </a:r>
            <a:r>
              <a:rPr lang="pl-PL" sz="2000" dirty="0" err="1"/>
              <a:t>communicate</a:t>
            </a:r>
            <a:r>
              <a:rPr lang="pl-PL" sz="2000" dirty="0"/>
              <a:t> with </a:t>
            </a:r>
            <a:r>
              <a:rPr lang="pl-PL" sz="2000" dirty="0" err="1"/>
              <a:t>you</a:t>
            </a:r>
            <a:r>
              <a:rPr lang="pl-PL" sz="2000" dirty="0"/>
              <a:t> and with </a:t>
            </a:r>
            <a:r>
              <a:rPr lang="pl-PL" sz="2000" dirty="0" err="1"/>
              <a:t>each</a:t>
            </a:r>
            <a:r>
              <a:rPr lang="pl-PL" sz="2000" dirty="0"/>
              <a:t> </a:t>
            </a:r>
            <a:r>
              <a:rPr lang="pl-PL" sz="2000" dirty="0" err="1"/>
              <a:t>other</a:t>
            </a:r>
            <a:r>
              <a:rPr lang="pl-PL" sz="2000" dirty="0"/>
              <a:t>.</a:t>
            </a:r>
          </a:p>
          <a:p>
            <a:pPr algn="just">
              <a:lnSpc>
                <a:spcPct val="114000"/>
              </a:lnSpc>
            </a:pPr>
            <a:endParaRPr lang="pl-PL" sz="2000" dirty="0"/>
          </a:p>
          <a:p>
            <a:pPr algn="just">
              <a:lnSpc>
                <a:spcPct val="114000"/>
              </a:lnSpc>
            </a:pPr>
            <a:r>
              <a:rPr lang="pl-PL" sz="2000" dirty="0"/>
              <a:t>For </a:t>
            </a:r>
            <a:r>
              <a:rPr lang="pl-PL" sz="2000" dirty="0" err="1"/>
              <a:t>employee</a:t>
            </a:r>
            <a:r>
              <a:rPr lang="pl-PL" sz="2000" dirty="0"/>
              <a:t> –</a:t>
            </a:r>
            <a:r>
              <a:rPr lang="en-US" sz="2000" dirty="0"/>
              <a:t>try to be assertive when you get offers to work on new tools/systems/platforms and stay with those you already use for most of your tasks</a:t>
            </a:r>
            <a:endParaRPr lang="pl-PL" sz="2000"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2158782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0" y="1556792"/>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8" name="Prostokąt 7"/>
          <p:cNvSpPr/>
          <p:nvPr/>
        </p:nvSpPr>
        <p:spPr>
          <a:xfrm>
            <a:off x="683568" y="2636912"/>
            <a:ext cx="6552728" cy="1200329"/>
          </a:xfrm>
          <a:prstGeom prst="rect">
            <a:avLst/>
          </a:prstGeom>
        </p:spPr>
        <p:txBody>
          <a:bodyPr wrap="square">
            <a:spAutoFit/>
          </a:bodyPr>
          <a:lstStyle/>
          <a:p>
            <a:pPr algn="ctr"/>
            <a:r>
              <a:rPr lang="pl-PL" sz="2400" dirty="0"/>
              <a:t>As </a:t>
            </a:r>
            <a:r>
              <a:rPr lang="pl-PL" sz="2400" dirty="0" err="1"/>
              <a:t>you</a:t>
            </a:r>
            <a:r>
              <a:rPr lang="pl-PL" sz="2400" dirty="0"/>
              <a:t> </a:t>
            </a:r>
            <a:r>
              <a:rPr lang="pl-PL" sz="2400" dirty="0" err="1"/>
              <a:t>could</a:t>
            </a:r>
            <a:r>
              <a:rPr lang="pl-PL" sz="2400" dirty="0"/>
              <a:t> </a:t>
            </a:r>
            <a:r>
              <a:rPr lang="pl-PL" sz="2400" dirty="0" err="1"/>
              <a:t>see</a:t>
            </a:r>
            <a:r>
              <a:rPr lang="pl-PL" sz="2400" dirty="0"/>
              <a:t> most of </a:t>
            </a:r>
            <a:r>
              <a:rPr lang="pl-PL" sz="2400" dirty="0" err="1"/>
              <a:t>risks</a:t>
            </a:r>
            <a:r>
              <a:rPr lang="pl-PL" sz="2400" dirty="0"/>
              <a:t> </a:t>
            </a:r>
            <a:r>
              <a:rPr lang="pl-PL" sz="2400" dirty="0" err="1"/>
              <a:t>presented</a:t>
            </a:r>
            <a:r>
              <a:rPr lang="pl-PL" sz="2400" dirty="0"/>
              <a:t> by me </a:t>
            </a:r>
            <a:r>
              <a:rPr lang="pl-PL" sz="2400" dirty="0" err="1"/>
              <a:t>is</a:t>
            </a:r>
            <a:r>
              <a:rPr lang="pl-PL" sz="2400" dirty="0"/>
              <a:t> </a:t>
            </a:r>
            <a:r>
              <a:rPr lang="pl-PL" sz="2400" dirty="0" err="1"/>
              <a:t>foused</a:t>
            </a:r>
            <a:r>
              <a:rPr lang="pl-PL" sz="2400" dirty="0"/>
              <a:t> on </a:t>
            </a:r>
            <a:r>
              <a:rPr lang="pl-PL" sz="2400" dirty="0" err="1"/>
              <a:t>keeping</a:t>
            </a:r>
            <a:r>
              <a:rPr lang="pl-PL" sz="2400" dirty="0"/>
              <a:t> </a:t>
            </a:r>
            <a:r>
              <a:rPr lang="pl-PL" sz="2400" dirty="0" err="1"/>
              <a:t>good</a:t>
            </a:r>
            <a:r>
              <a:rPr lang="pl-PL" sz="2400" dirty="0"/>
              <a:t> </a:t>
            </a:r>
            <a:r>
              <a:rPr lang="pl-PL" sz="2400" dirty="0" err="1"/>
              <a:t>mental</a:t>
            </a:r>
            <a:r>
              <a:rPr lang="pl-PL" sz="2400" dirty="0"/>
              <a:t> </a:t>
            </a:r>
            <a:r>
              <a:rPr lang="pl-PL" sz="2400" dirty="0" err="1"/>
              <a:t>condition</a:t>
            </a:r>
            <a:r>
              <a:rPr lang="pl-PL" sz="2400" dirty="0"/>
              <a:t> of </a:t>
            </a:r>
            <a:r>
              <a:rPr lang="pl-PL" sz="2400" dirty="0" err="1"/>
              <a:t>people</a:t>
            </a:r>
            <a:r>
              <a:rPr lang="pl-PL" sz="2400" dirty="0"/>
              <a:t> </a:t>
            </a:r>
            <a:r>
              <a:rPr lang="pl-PL" sz="2400" dirty="0" err="1"/>
              <a:t>who</a:t>
            </a:r>
            <a:r>
              <a:rPr lang="pl-PL" sz="2400" dirty="0"/>
              <a:t> </a:t>
            </a:r>
            <a:r>
              <a:rPr lang="pl-PL" sz="2400" dirty="0" err="1"/>
              <a:t>work</a:t>
            </a:r>
            <a:r>
              <a:rPr lang="pl-PL" sz="2400" dirty="0"/>
              <a:t> online.</a:t>
            </a: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3098544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2" name="AutoShape 2"/>
          <p:cNvCxnSpPr>
            <a:cxnSpLocks noChangeShapeType="1"/>
          </p:cNvCxnSpPr>
          <p:nvPr/>
        </p:nvCxnSpPr>
        <p:spPr bwMode="auto">
          <a:xfrm>
            <a:off x="-26988" y="1340768"/>
            <a:ext cx="9170988" cy="0"/>
          </a:xfrm>
          <a:prstGeom prst="straightConnector1">
            <a:avLst/>
          </a:prstGeom>
          <a:noFill/>
          <a:ln w="19050">
            <a:solidFill>
              <a:srgbClr val="C00000"/>
            </a:solidFill>
            <a:round/>
            <a:headEnd/>
            <a:tailEnd/>
          </a:ln>
        </p:spPr>
      </p:cxnSp>
      <p:cxnSp>
        <p:nvCxnSpPr>
          <p:cNvPr id="2053" name="AutoShape 2"/>
          <p:cNvCxnSpPr>
            <a:cxnSpLocks noChangeShapeType="1"/>
          </p:cNvCxnSpPr>
          <p:nvPr/>
        </p:nvCxnSpPr>
        <p:spPr bwMode="auto">
          <a:xfrm>
            <a:off x="0" y="6453188"/>
            <a:ext cx="9170988" cy="0"/>
          </a:xfrm>
          <a:prstGeom prst="straightConnector1">
            <a:avLst/>
          </a:prstGeom>
          <a:noFill/>
          <a:ln w="19050">
            <a:solidFill>
              <a:srgbClr val="C00000"/>
            </a:solidFill>
            <a:round/>
            <a:headEnd/>
            <a:tailEnd/>
          </a:ln>
        </p:spPr>
      </p:cxnSp>
      <p:sp>
        <p:nvSpPr>
          <p:cNvPr id="7" name="Prostokąt 6"/>
          <p:cNvSpPr/>
          <p:nvPr/>
        </p:nvSpPr>
        <p:spPr>
          <a:xfrm>
            <a:off x="991246" y="2968418"/>
            <a:ext cx="6442789" cy="646331"/>
          </a:xfrm>
          <a:prstGeom prst="rect">
            <a:avLst/>
          </a:prstGeom>
        </p:spPr>
        <p:txBody>
          <a:bodyPr wrap="none">
            <a:spAutoFit/>
          </a:bodyPr>
          <a:lstStyle/>
          <a:p>
            <a:pPr algn="ctr"/>
            <a:r>
              <a:rPr lang="pl-PL" sz="3600" b="1" dirty="0" err="1"/>
              <a:t>Thank</a:t>
            </a:r>
            <a:r>
              <a:rPr lang="pl-PL" sz="3600" b="1" dirty="0"/>
              <a:t> </a:t>
            </a:r>
            <a:r>
              <a:rPr lang="pl-PL" sz="3600" b="1" dirty="0" err="1"/>
              <a:t>you</a:t>
            </a:r>
            <a:r>
              <a:rPr lang="pl-PL" sz="3600" b="1" dirty="0"/>
              <a:t> for </a:t>
            </a:r>
            <a:r>
              <a:rPr lang="pl-PL" sz="3600" b="1" dirty="0" err="1"/>
              <a:t>your</a:t>
            </a:r>
            <a:r>
              <a:rPr lang="pl-PL" sz="3600" b="1" dirty="0"/>
              <a:t> </a:t>
            </a:r>
            <a:r>
              <a:rPr lang="pl-PL" sz="3600" b="1" dirty="0" err="1"/>
              <a:t>attention</a:t>
            </a:r>
            <a:endParaRPr lang="pl-PL" sz="3600" b="1" dirty="0"/>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0"/>
            <a:ext cx="1672519" cy="1182874"/>
          </a:xfrm>
          <a:prstGeom prst="rect">
            <a:avLst/>
          </a:prstGeom>
        </p:spPr>
      </p:pic>
    </p:spTree>
    <p:extLst>
      <p:ext uri="{BB962C8B-B14F-4D97-AF65-F5344CB8AC3E}">
        <p14:creationId xmlns:p14="http://schemas.microsoft.com/office/powerpoint/2010/main" val="132746783"/>
      </p:ext>
    </p:extLst>
  </p:cSld>
  <p:clrMapOvr>
    <a:masterClrMapping/>
  </p:clrMapOvr>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3176</TotalTime>
  <Words>1387</Words>
  <Application>Microsoft Office PowerPoint</Application>
  <PresentationFormat>Prezentácia na obrazovke (4:3)</PresentationFormat>
  <Paragraphs>86</Paragraphs>
  <Slides>23</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23</vt:i4>
      </vt:variant>
    </vt:vector>
  </HeadingPairs>
  <TitlesOfParts>
    <vt:vector size="28" baseType="lpstr">
      <vt:lpstr>Arial</vt:lpstr>
      <vt:lpstr>Calibri</vt:lpstr>
      <vt:lpstr>Trebuchet MS</vt:lpstr>
      <vt:lpstr>Wingdings 3</vt:lpstr>
      <vt:lpstr>Faseta</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jlis</dc:creator>
  <cp:lastModifiedBy>Ľubica Černá</cp:lastModifiedBy>
  <cp:revision>271</cp:revision>
  <cp:lastPrinted>2019-03-05T08:01:52Z</cp:lastPrinted>
  <dcterms:created xsi:type="dcterms:W3CDTF">2014-09-22T12:45:02Z</dcterms:created>
  <dcterms:modified xsi:type="dcterms:W3CDTF">2023-06-07T18:52:56Z</dcterms:modified>
</cp:coreProperties>
</file>