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6" r:id="rId6"/>
    <p:sldId id="260" r:id="rId7"/>
    <p:sldId id="262" r:id="rId8"/>
    <p:sldId id="263" r:id="rId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2340"/>
    <a:srgbClr val="E07B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0" d="100"/>
          <a:sy n="110" d="100"/>
        </p:scale>
        <p:origin x="58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9706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3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E07B20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B85E10"/>
          </a:solidFill>
          <a:ln w="12700">
            <a:solidFill>
              <a:srgbClr val="B85E10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256032"/>
            <a:ext cx="1097280" cy="78638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664208" y="492001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F5A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CONFEDERATION OF FREE TRADE UNIONS OF MACEDONIA</a:t>
            </a:r>
            <a:endParaRPr lang="en-US" sz="1200" b="1" dirty="0"/>
          </a:p>
        </p:txBody>
      </p:sp>
      <p:sp>
        <p:nvSpPr>
          <p:cNvPr id="6" name="Shape 3"/>
          <p:cNvSpPr/>
          <p:nvPr/>
        </p:nvSpPr>
        <p:spPr>
          <a:xfrm>
            <a:off x="411480" y="1170432"/>
            <a:ext cx="6858000" cy="36576"/>
          </a:xfrm>
          <a:prstGeom prst="rect">
            <a:avLst/>
          </a:prstGeom>
          <a:solidFill>
            <a:srgbClr val="E07B20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11480" y="1337776"/>
            <a:ext cx="8321040" cy="1287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PANEL DISCUSSION:</a:t>
            </a:r>
          </a:p>
          <a:p>
            <a:r>
              <a:rPr lang="en-US" sz="2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role of employee representatives and trade union inspectors</a:t>
            </a:r>
          </a:p>
          <a:p>
            <a:r>
              <a:rPr lang="en-US" sz="2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developing organizational crisis management plans</a:t>
            </a:r>
            <a:endParaRPr lang="en-US" sz="2300" dirty="0"/>
          </a:p>
        </p:txBody>
      </p:sp>
      <p:sp>
        <p:nvSpPr>
          <p:cNvPr id="8" name="Text 5"/>
          <p:cNvSpPr/>
          <p:nvPr/>
        </p:nvSpPr>
        <p:spPr>
          <a:xfrm>
            <a:off x="411480" y="3429000"/>
            <a:ext cx="8321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50" i="1" dirty="0">
                <a:solidFill>
                  <a:srgbClr val="F5A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and protection of soft targets in organizations:</a:t>
            </a:r>
          </a:p>
          <a:p>
            <a:r>
              <a:rPr lang="en-US" sz="1250" i="1" dirty="0">
                <a:solidFill>
                  <a:srgbClr val="F5A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forms of risk for workers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411480" y="4773168"/>
            <a:ext cx="8321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DCC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Ružomberok, 11–12 June 2026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2340"/>
          </a:solidFill>
          <a:ln w="12700">
            <a:solidFill>
              <a:srgbClr val="1A23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01168" cy="960120"/>
          </a:xfrm>
          <a:prstGeom prst="rect">
            <a:avLst/>
          </a:prstGeom>
          <a:solidFill>
            <a:srgbClr val="E07B20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201168"/>
            <a:ext cx="8412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 TARGETS IN NORTH MACEDONIA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411480" y="1033272"/>
            <a:ext cx="8321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07B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institutions are designed to serve citizens — not to be secured against them.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11480" y="1463040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Exposed Institutions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11480" y="1847088"/>
            <a:ext cx="3931920" cy="402336"/>
          </a:xfrm>
          <a:prstGeom prst="rect">
            <a:avLst/>
          </a:prstGeom>
          <a:solidFill>
            <a:srgbClr val="F2EDE8"/>
          </a:solidFill>
          <a:ln w="12700">
            <a:solidFill>
              <a:srgbClr val="E0D5CC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11480" y="1847088"/>
            <a:ext cx="109728" cy="402336"/>
          </a:xfrm>
          <a:prstGeom prst="rect">
            <a:avLst/>
          </a:prstGeom>
          <a:solidFill>
            <a:srgbClr val="E07B20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21792" y="1901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Schools and universities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11480" y="2322576"/>
            <a:ext cx="393192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D5C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11480" y="2322576"/>
            <a:ext cx="109728" cy="402336"/>
          </a:xfrm>
          <a:prstGeom prst="rect">
            <a:avLst/>
          </a:prstGeom>
          <a:solidFill>
            <a:srgbClr val="E07B20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21792" y="23774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Hospitals and healthcare centers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11480" y="2798064"/>
            <a:ext cx="3931920" cy="402336"/>
          </a:xfrm>
          <a:prstGeom prst="rect">
            <a:avLst/>
          </a:prstGeom>
          <a:solidFill>
            <a:srgbClr val="F2EDE8"/>
          </a:solidFill>
          <a:ln w="12700">
            <a:solidFill>
              <a:srgbClr val="E0D5C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11480" y="2798064"/>
            <a:ext cx="109728" cy="402336"/>
          </a:xfrm>
          <a:prstGeom prst="rect">
            <a:avLst/>
          </a:prstGeom>
          <a:solidFill>
            <a:srgbClr val="E07B20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1792" y="28529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Municipal institutions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11480" y="3273552"/>
            <a:ext cx="393192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D5C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11480" y="3273552"/>
            <a:ext cx="109728" cy="402336"/>
          </a:xfrm>
          <a:prstGeom prst="rect">
            <a:avLst/>
          </a:prstGeom>
          <a:solidFill>
            <a:srgbClr val="E07B20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21792" y="3328416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welfare centers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11480" y="3749040"/>
            <a:ext cx="3931920" cy="402336"/>
          </a:xfrm>
          <a:prstGeom prst="rect">
            <a:avLst/>
          </a:prstGeom>
          <a:solidFill>
            <a:srgbClr val="F2EDE8"/>
          </a:solidFill>
          <a:ln w="12700">
            <a:solidFill>
              <a:srgbClr val="E0D5C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11480" y="3749040"/>
            <a:ext cx="109728" cy="402336"/>
          </a:xfrm>
          <a:prstGeom prst="rect">
            <a:avLst/>
          </a:prstGeom>
          <a:solidFill>
            <a:srgbClr val="E07B20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21792" y="380390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administration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709160" y="146304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Vulnerabilities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4709160" y="1901952"/>
            <a:ext cx="182880" cy="182880"/>
          </a:xfrm>
          <a:prstGeom prst="ellipse">
            <a:avLst/>
          </a:prstGeom>
          <a:solidFill>
            <a:srgbClr val="E07B20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983480" y="1835880"/>
            <a:ext cx="3840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 budgets &amp; outdated infrastructure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09160" y="2340864"/>
            <a:ext cx="182880" cy="182880"/>
          </a:xfrm>
          <a:prstGeom prst="ellipse">
            <a:avLst/>
          </a:prstGeom>
          <a:solidFill>
            <a:srgbClr val="B85E10"/>
          </a:solidFill>
          <a:ln w="12700">
            <a:solidFill>
              <a:srgbClr val="B85E1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983480" y="2274792"/>
            <a:ext cx="3840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Insufficient security culture &amp; training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4709160" y="2779776"/>
            <a:ext cx="182880" cy="182880"/>
          </a:xfrm>
          <a:prstGeom prst="ellipse">
            <a:avLst/>
          </a:prstGeom>
          <a:solidFill>
            <a:srgbClr val="E07B20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983480" y="2713704"/>
            <a:ext cx="3840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crisis simulations or emergency protocols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4709160" y="3218688"/>
            <a:ext cx="182880" cy="18288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983480" y="3152616"/>
            <a:ext cx="3840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Aggression toward public-sector workers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09160" y="3657600"/>
            <a:ext cx="182880" cy="182880"/>
          </a:xfrm>
          <a:prstGeom prst="ellipse">
            <a:avLst/>
          </a:prstGeom>
          <a:solidFill>
            <a:srgbClr val="B85E10"/>
          </a:solidFill>
          <a:ln w="12700">
            <a:solidFill>
              <a:srgbClr val="B85E1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983480" y="3591528"/>
            <a:ext cx="3840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Weak cyber awareness &amp; data protection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4709160" y="4096512"/>
            <a:ext cx="182880" cy="182880"/>
          </a:xfrm>
          <a:prstGeom prst="ellipse">
            <a:avLst/>
          </a:prstGeom>
          <a:solidFill>
            <a:srgbClr val="E07B20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983480" y="4030440"/>
            <a:ext cx="3840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Insufficient psychological support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0" y="4828032"/>
            <a:ext cx="9144000" cy="18288"/>
          </a:xfrm>
          <a:prstGeom prst="rect">
            <a:avLst/>
          </a:prstGeom>
          <a:solidFill>
            <a:srgbClr val="E07B20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320040" y="4864608"/>
            <a:ext cx="8503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7A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Confederation of Free Trade Unions of Macedonia  |  KSS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2340"/>
          </a:solidFill>
          <a:ln w="12700">
            <a:solidFill>
              <a:srgbClr val="1A23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01168" cy="960120"/>
          </a:xfrm>
          <a:prstGeom prst="rect">
            <a:avLst/>
          </a:prstGeom>
          <a:solidFill>
            <a:srgbClr val="E07B20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201168"/>
            <a:ext cx="8412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EMPLOYEE RISKS IN PUBLIC INSTITUTIONS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411480" y="1024128"/>
            <a:ext cx="8321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07B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Verbal aggression has become normalized in many public-service professions.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320040" y="1463040"/>
            <a:ext cx="2788920" cy="2834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0D8D0"/>
            </a:solidFill>
            <a:prstDash val="solid"/>
          </a:ln>
          <a:effectLst>
            <a:outerShdw blurRad="635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20040" y="1463040"/>
            <a:ext cx="2788920" cy="36576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768" y="1517904"/>
            <a:ext cx="25694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 &amp; Verbal Aggression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48056" y="1920240"/>
            <a:ext cx="25328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 Healthcare workers facing aggressive patients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48056" y="2269088"/>
            <a:ext cx="25328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 Teachers verbally threatened by parents or students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448056" y="2608104"/>
            <a:ext cx="25328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 Conflicts between citizens and public administration employees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448056" y="3719701"/>
            <a:ext cx="2532888" cy="3144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5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</a:t>
            </a:r>
            <a:r>
              <a:rPr lang="en-US" sz="1100" i="1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Employees in public institutions increasingly face aggressive behavior, especially in healthcare, education, and administrative services</a:t>
            </a:r>
            <a:endParaRPr lang="en-US" sz="1100" i="1" dirty="0"/>
          </a:p>
        </p:txBody>
      </p:sp>
      <p:sp>
        <p:nvSpPr>
          <p:cNvPr id="13" name="Shape 11"/>
          <p:cNvSpPr/>
          <p:nvPr/>
        </p:nvSpPr>
        <p:spPr>
          <a:xfrm>
            <a:off x="3264408" y="1463040"/>
            <a:ext cx="2788920" cy="2834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0D8D0"/>
            </a:solidFill>
            <a:prstDash val="solid"/>
          </a:ln>
          <a:effectLst>
            <a:outerShdw blurRad="635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3264408" y="1463040"/>
            <a:ext cx="2788920" cy="365760"/>
          </a:xfrm>
          <a:prstGeom prst="rect">
            <a:avLst/>
          </a:prstGeom>
          <a:solidFill>
            <a:srgbClr val="B85E10"/>
          </a:solidFill>
          <a:ln w="12700">
            <a:solidFill>
              <a:srgbClr val="B85E1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374136" y="1517904"/>
            <a:ext cx="25694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Psychological Pressure &amp; Burnout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392424" y="1920240"/>
            <a:ext cx="25328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 Chronic stress and emotional exhaustion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3392424" y="2111774"/>
            <a:ext cx="25328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 Intimidation and fear of incidents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3392424" y="2322968"/>
            <a:ext cx="25328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 Constant pressure from citizens &amp; online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392424" y="2622659"/>
            <a:ext cx="25328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 Underreporting due to fear of consequences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208776" y="1463040"/>
            <a:ext cx="2788920" cy="2834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0D8D0"/>
            </a:solidFill>
            <a:prstDash val="solid"/>
          </a:ln>
          <a:effectLst>
            <a:outerShdw blurRad="635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6208776" y="1463040"/>
            <a:ext cx="2788920" cy="365760"/>
          </a:xfrm>
          <a:prstGeom prst="rect">
            <a:avLst/>
          </a:prstGeom>
          <a:solidFill>
            <a:srgbClr val="2E4AA0"/>
          </a:solidFill>
          <a:ln w="12700">
            <a:solidFill>
              <a:srgbClr val="2E4AA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318504" y="1517904"/>
            <a:ext cx="25694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 &amp; Digital Threats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336792" y="1920240"/>
            <a:ext cx="25328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 Employees receiving threats via Facebook, Viber, or email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6336792" y="2200264"/>
            <a:ext cx="25328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 Fake news and social media targeting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6336792" y="2431128"/>
            <a:ext cx="25328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 Weak cybersecurity in public institutions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6336792" y="2750480"/>
            <a:ext cx="25328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 Poor protection of employees' personal data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320040" y="4370832"/>
            <a:ext cx="8503920" cy="365760"/>
          </a:xfrm>
          <a:prstGeom prst="rect">
            <a:avLst/>
          </a:prstGeom>
          <a:solidFill>
            <a:srgbClr val="FDF0E6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02920" y="440740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50" b="1" dirty="0">
                <a:solidFill>
                  <a:srgbClr val="B85E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Employees in public institutions increasingly face complex risks that combine physical aggression, psychological pressure, cyber threats, and organizational insecurity.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0" y="4828032"/>
            <a:ext cx="9144000" cy="18288"/>
          </a:xfrm>
          <a:prstGeom prst="rect">
            <a:avLst/>
          </a:prstGeom>
          <a:solidFill>
            <a:srgbClr val="E07B20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20040" y="4864608"/>
            <a:ext cx="8503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7A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Confederation of Free Trade Unions of Macedonia  |  KSS</a:t>
            </a:r>
            <a:endParaRPr lang="en-US" sz="800" dirty="0"/>
          </a:p>
        </p:txBody>
      </p:sp>
      <p:sp>
        <p:nvSpPr>
          <p:cNvPr id="31" name="TextBox 30"/>
          <p:cNvSpPr txBox="1"/>
          <p:nvPr/>
        </p:nvSpPr>
        <p:spPr>
          <a:xfrm>
            <a:off x="6260200" y="3648255"/>
            <a:ext cx="248716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solidFill>
                  <a:schemeClr val="bg2">
                    <a:lumMod val="25000"/>
                  </a:schemeClr>
                </a:solidFill>
              </a:rPr>
              <a:t>*Digital threats are no longer separate from physical threats - they often begin online and later affect workplace safety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2340"/>
          </a:solidFill>
          <a:ln w="12700">
            <a:solidFill>
              <a:srgbClr val="1A23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01168" cy="960120"/>
          </a:xfrm>
          <a:prstGeom prst="rect">
            <a:avLst/>
          </a:prstGeom>
          <a:solidFill>
            <a:srgbClr val="E07B20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201168"/>
            <a:ext cx="8412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ORGANIZATIONAL PREPAREDNESS GAPS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411480" y="1024128"/>
            <a:ext cx="8321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07B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main challenge is not only the existence of threats — but the lack of systematic preparedness.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320040" y="1463040"/>
            <a:ext cx="42062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0D5CC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20040" y="1463040"/>
            <a:ext cx="128016" cy="91440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1517904"/>
            <a:ext cx="3886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Outdated or nonexistent crisis protocols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8640" y="1810512"/>
            <a:ext cx="3886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institutions have no updated emergency plans and no clear chain of command during incidents.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754880" y="1463040"/>
            <a:ext cx="42062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0D5CC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754880" y="1463040"/>
            <a:ext cx="128016" cy="91440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983480" y="1517904"/>
            <a:ext cx="3886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crisis simulations or drills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983480" y="1810512"/>
            <a:ext cx="3886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Employees are rarely trained through realistic exercises. When incidents occur, the response is improvised.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20040" y="2487168"/>
            <a:ext cx="42062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0D5CC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320040" y="2487168"/>
            <a:ext cx="128016" cy="914400"/>
          </a:xfrm>
          <a:prstGeom prst="rect">
            <a:avLst/>
          </a:prstGeom>
          <a:solidFill>
            <a:srgbClr val="E07B20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48640" y="2542032"/>
            <a:ext cx="3886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institutions still depend on physical security guards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48640" y="2834640"/>
            <a:ext cx="3886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Reliance on guards alone - without protocols, training, or technology - leaves institutions vulnerable to modern security threats.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754880" y="2487168"/>
            <a:ext cx="42062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0D5CC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4754880" y="2487168"/>
            <a:ext cx="128016" cy="914400"/>
          </a:xfrm>
          <a:prstGeom prst="rect">
            <a:avLst/>
          </a:prstGeom>
          <a:solidFill>
            <a:srgbClr val="E07B20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983480" y="2542032"/>
            <a:ext cx="3886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Workplace violence underreported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983480" y="2834640"/>
            <a:ext cx="3886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employees, especially in healthcare and education, do not report threats due to fear or lack of formal channels.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20040" y="3511296"/>
            <a:ext cx="42062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0D5CC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320040" y="3511296"/>
            <a:ext cx="128016" cy="914400"/>
          </a:xfrm>
          <a:prstGeom prst="rect">
            <a:avLst/>
          </a:prstGeom>
          <a:solidFill>
            <a:srgbClr val="B85E10"/>
          </a:solidFill>
          <a:ln w="12700">
            <a:solidFill>
              <a:srgbClr val="B85E1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48640" y="3566160"/>
            <a:ext cx="3886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 psychological support systems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548640" y="3858768"/>
            <a:ext cx="3886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Post-incident psychological care is largely absent from institutional practice.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4754880" y="3511296"/>
            <a:ext cx="42062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0D5CC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4754880" y="3511296"/>
            <a:ext cx="128016" cy="914400"/>
          </a:xfrm>
          <a:prstGeom prst="rect">
            <a:avLst/>
          </a:prstGeom>
          <a:solidFill>
            <a:srgbClr val="B85E10"/>
          </a:solidFill>
          <a:ln w="12700">
            <a:solidFill>
              <a:srgbClr val="B85E1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983480" y="3566160"/>
            <a:ext cx="3886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Insufficient investment in preventive security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4983480" y="3858768"/>
            <a:ext cx="3886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 CCTV coverage, insufficient night security, and outdated physical infrastructure increase exposure to security incidents.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0" y="4828032"/>
            <a:ext cx="9144000" cy="18288"/>
          </a:xfrm>
          <a:prstGeom prst="rect">
            <a:avLst/>
          </a:prstGeom>
          <a:solidFill>
            <a:srgbClr val="E07B20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20040" y="4864608"/>
            <a:ext cx="8503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7A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Confederation of Free Trade Unions of Macedonia  |  KSS</a:t>
            </a:r>
            <a:endParaRPr lang="en-US" sz="800" dirty="0"/>
          </a:p>
        </p:txBody>
      </p:sp>
      <p:sp>
        <p:nvSpPr>
          <p:cNvPr id="32" name="TextBox 31"/>
          <p:cNvSpPr txBox="1"/>
          <p:nvPr/>
        </p:nvSpPr>
        <p:spPr>
          <a:xfrm>
            <a:off x="384048" y="4495269"/>
            <a:ext cx="76567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E07B20"/>
                </a:solidFill>
              </a:rPr>
              <a:t>The EU philosophy is that the first reaction during a crisis usually comes from ordinary employees, not from police.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2340"/>
          </a:solidFill>
          <a:ln w="12700">
            <a:solidFill>
              <a:srgbClr val="1A23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01168" cy="960120"/>
          </a:xfrm>
          <a:prstGeom prst="rect">
            <a:avLst/>
          </a:prstGeom>
          <a:solidFill>
            <a:srgbClr val="E07B20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201168"/>
            <a:ext cx="8412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LEGAL FRAMEWORK &amp; ROLE OF TRADE UNIONS</a:t>
            </a:r>
          </a:p>
        </p:txBody>
      </p:sp>
      <p:sp>
        <p:nvSpPr>
          <p:cNvPr id="5" name="Text 3"/>
          <p:cNvSpPr/>
          <p:nvPr/>
        </p:nvSpPr>
        <p:spPr>
          <a:xfrm>
            <a:off x="411480" y="1063456"/>
            <a:ext cx="8321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07B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Although the legal framework for employee protection exists, practical implementation and institutional preparedness still vary significantly between organizations.</a:t>
            </a:r>
          </a:p>
        </p:txBody>
      </p:sp>
      <p:sp>
        <p:nvSpPr>
          <p:cNvPr id="25" name="Shape 24"/>
          <p:cNvSpPr/>
          <p:nvPr/>
        </p:nvSpPr>
        <p:spPr>
          <a:xfrm>
            <a:off x="384048" y="1508760"/>
            <a:ext cx="8376000" cy="347472"/>
          </a:xfrm>
          <a:prstGeom prst="rect">
            <a:avLst/>
          </a:prstGeom>
          <a:solidFill>
            <a:srgbClr val="1A2340"/>
          </a:solidFill>
          <a:ln w="12700">
            <a:solidFill>
              <a:srgbClr val="1A2340"/>
            </a:solidFill>
            <a:prstDash val="solid"/>
          </a:ln>
        </p:spPr>
      </p:sp>
      <p:sp>
        <p:nvSpPr>
          <p:cNvPr id="26" name="Shape 25"/>
          <p:cNvSpPr/>
          <p:nvPr/>
        </p:nvSpPr>
        <p:spPr>
          <a:xfrm>
            <a:off x="384048" y="1508760"/>
            <a:ext cx="182880" cy="347472"/>
          </a:xfrm>
          <a:prstGeom prst="rect">
            <a:avLst/>
          </a:prstGeom>
          <a:solidFill>
            <a:srgbClr val="E07B20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27" name="Text 26"/>
          <p:cNvSpPr/>
          <p:nvPr/>
        </p:nvSpPr>
        <p:spPr>
          <a:xfrm>
            <a:off x="658368" y="1508760"/>
            <a:ext cx="810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Trade Unions - Beyond Wages</a:t>
            </a:r>
            <a:endParaRPr lang="en-US" sz="1300" dirty="0">
              <a:solidFill>
                <a:schemeClr val="bg1"/>
              </a:solidFill>
            </a:endParaRPr>
          </a:p>
        </p:txBody>
      </p:sp>
      <p:sp>
        <p:nvSpPr>
          <p:cNvPr id="28" name="Text 27"/>
          <p:cNvSpPr/>
          <p:nvPr/>
        </p:nvSpPr>
        <p:spPr>
          <a:xfrm>
            <a:off x="384048" y="2135637"/>
            <a:ext cx="8376000" cy="214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A5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unions in Macedonia are no longer focused only on salaries, contracts, and labor rights. They increasingly deal with:</a:t>
            </a:r>
            <a:endParaRPr lang="en-US" sz="1100" dirty="0"/>
          </a:p>
        </p:txBody>
      </p:sp>
      <p:sp>
        <p:nvSpPr>
          <p:cNvPr id="29" name="Shape 28"/>
          <p:cNvSpPr/>
          <p:nvPr/>
        </p:nvSpPr>
        <p:spPr>
          <a:xfrm>
            <a:off x="384048" y="2380000"/>
            <a:ext cx="8376000" cy="357600"/>
          </a:xfrm>
          <a:prstGeom prst="rect">
            <a:avLst/>
          </a:prstGeom>
          <a:solidFill>
            <a:srgbClr val="F2EDE8"/>
          </a:solidFill>
          <a:ln w="12700">
            <a:solidFill>
              <a:srgbClr val="D5CDC6"/>
            </a:solidFill>
            <a:prstDash val="solid"/>
          </a:ln>
        </p:spPr>
      </p:sp>
      <p:sp>
        <p:nvSpPr>
          <p:cNvPr id="30" name="Shape 29"/>
          <p:cNvSpPr/>
          <p:nvPr/>
        </p:nvSpPr>
        <p:spPr>
          <a:xfrm>
            <a:off x="384048" y="2380000"/>
            <a:ext cx="91440" cy="357600"/>
          </a:xfrm>
          <a:prstGeom prst="rect">
            <a:avLst/>
          </a:prstGeom>
          <a:solidFill>
            <a:srgbClr val="1A2340"/>
          </a:solidFill>
          <a:ln w="12700">
            <a:solidFill>
              <a:srgbClr val="1A2340"/>
            </a:solidFill>
            <a:prstDash val="solid"/>
          </a:ln>
        </p:spPr>
      </p:sp>
      <p:sp>
        <p:nvSpPr>
          <p:cNvPr id="31" name="Text 30"/>
          <p:cNvSpPr/>
          <p:nvPr/>
        </p:nvSpPr>
        <p:spPr>
          <a:xfrm>
            <a:off x="566928" y="2380000"/>
            <a:ext cx="810168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Workplace violence &amp; occupational stress</a:t>
            </a:r>
            <a:endParaRPr lang="en-US" sz="1150" dirty="0"/>
          </a:p>
        </p:txBody>
      </p:sp>
      <p:sp>
        <p:nvSpPr>
          <p:cNvPr id="32" name="Shape 31"/>
          <p:cNvSpPr/>
          <p:nvPr/>
        </p:nvSpPr>
        <p:spPr>
          <a:xfrm>
            <a:off x="384048" y="2746744"/>
            <a:ext cx="8376000" cy="357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CDC6"/>
            </a:solidFill>
            <a:prstDash val="solid"/>
          </a:ln>
        </p:spPr>
      </p:sp>
      <p:sp>
        <p:nvSpPr>
          <p:cNvPr id="33" name="Shape 32"/>
          <p:cNvSpPr/>
          <p:nvPr/>
        </p:nvSpPr>
        <p:spPr>
          <a:xfrm>
            <a:off x="384048" y="2746744"/>
            <a:ext cx="91440" cy="357600"/>
          </a:xfrm>
          <a:prstGeom prst="rect">
            <a:avLst/>
          </a:prstGeom>
          <a:solidFill>
            <a:srgbClr val="E07B20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34" name="Text 33"/>
          <p:cNvSpPr/>
          <p:nvPr/>
        </p:nvSpPr>
        <p:spPr>
          <a:xfrm>
            <a:off x="566928" y="2746744"/>
            <a:ext cx="810168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 well-being &amp; psychological safety</a:t>
            </a:r>
            <a:endParaRPr lang="en-US" sz="1150" dirty="0"/>
          </a:p>
        </p:txBody>
      </p:sp>
      <p:sp>
        <p:nvSpPr>
          <p:cNvPr id="35" name="Shape 34"/>
          <p:cNvSpPr/>
          <p:nvPr/>
        </p:nvSpPr>
        <p:spPr>
          <a:xfrm>
            <a:off x="384048" y="3113488"/>
            <a:ext cx="8376000" cy="357600"/>
          </a:xfrm>
          <a:prstGeom prst="rect">
            <a:avLst/>
          </a:prstGeom>
          <a:solidFill>
            <a:srgbClr val="F2EDE8"/>
          </a:solidFill>
          <a:ln w="12700">
            <a:solidFill>
              <a:srgbClr val="D5CDC6"/>
            </a:solidFill>
            <a:prstDash val="solid"/>
          </a:ln>
        </p:spPr>
      </p:sp>
      <p:sp>
        <p:nvSpPr>
          <p:cNvPr id="36" name="Shape 35"/>
          <p:cNvSpPr/>
          <p:nvPr/>
        </p:nvSpPr>
        <p:spPr>
          <a:xfrm>
            <a:off x="384048" y="3113488"/>
            <a:ext cx="91440" cy="35760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37" name="Text 36"/>
          <p:cNvSpPr/>
          <p:nvPr/>
        </p:nvSpPr>
        <p:spPr>
          <a:xfrm>
            <a:off x="566928" y="3113488"/>
            <a:ext cx="810168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Institutional safety &amp; crisis preparedness</a:t>
            </a:r>
            <a:endParaRPr lang="en-US" sz="1150" dirty="0"/>
          </a:p>
        </p:txBody>
      </p:sp>
      <p:sp>
        <p:nvSpPr>
          <p:cNvPr id="38" name="Shape 37"/>
          <p:cNvSpPr/>
          <p:nvPr/>
        </p:nvSpPr>
        <p:spPr>
          <a:xfrm>
            <a:off x="384048" y="3480232"/>
            <a:ext cx="8376000" cy="357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CDC6"/>
            </a:solidFill>
            <a:prstDash val="solid"/>
          </a:ln>
        </p:spPr>
      </p:sp>
      <p:sp>
        <p:nvSpPr>
          <p:cNvPr id="39" name="Shape 38"/>
          <p:cNvSpPr/>
          <p:nvPr/>
        </p:nvSpPr>
        <p:spPr>
          <a:xfrm>
            <a:off x="384048" y="3480232"/>
            <a:ext cx="91440" cy="357600"/>
          </a:xfrm>
          <a:prstGeom prst="rect">
            <a:avLst/>
          </a:prstGeom>
          <a:solidFill>
            <a:srgbClr val="E07B20"/>
          </a:solidFill>
          <a:ln w="12700">
            <a:solidFill>
              <a:srgbClr val="B85E10"/>
            </a:solidFill>
            <a:prstDash val="solid"/>
          </a:ln>
        </p:spPr>
      </p:sp>
      <p:sp>
        <p:nvSpPr>
          <p:cNvPr id="40" name="Text 39"/>
          <p:cNvSpPr/>
          <p:nvPr/>
        </p:nvSpPr>
        <p:spPr>
          <a:xfrm>
            <a:off x="566928" y="3480232"/>
            <a:ext cx="810168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 &amp; psychological security of workers</a:t>
            </a:r>
            <a:endParaRPr lang="en-US" sz="1150" dirty="0"/>
          </a:p>
        </p:txBody>
      </p:sp>
      <p:sp>
        <p:nvSpPr>
          <p:cNvPr id="41" name="Shape 40"/>
          <p:cNvSpPr/>
          <p:nvPr/>
        </p:nvSpPr>
        <p:spPr>
          <a:xfrm>
            <a:off x="384048" y="3846976"/>
            <a:ext cx="8376000" cy="357600"/>
          </a:xfrm>
          <a:prstGeom prst="rect">
            <a:avLst/>
          </a:prstGeom>
          <a:solidFill>
            <a:srgbClr val="F2EDE8"/>
          </a:solidFill>
          <a:ln w="12700">
            <a:solidFill>
              <a:srgbClr val="D5CDC6"/>
            </a:solidFill>
            <a:prstDash val="solid"/>
          </a:ln>
        </p:spPr>
      </p:sp>
      <p:sp>
        <p:nvSpPr>
          <p:cNvPr id="42" name="Shape 41"/>
          <p:cNvSpPr/>
          <p:nvPr/>
        </p:nvSpPr>
        <p:spPr>
          <a:xfrm>
            <a:off x="384048" y="3846976"/>
            <a:ext cx="91440" cy="357600"/>
          </a:xfrm>
          <a:prstGeom prst="rect">
            <a:avLst/>
          </a:prstGeom>
          <a:solidFill>
            <a:srgbClr val="1A2340"/>
          </a:solidFill>
          <a:ln w="12700">
            <a:solidFill>
              <a:srgbClr val="1A2340"/>
            </a:solidFill>
            <a:prstDash val="solid"/>
          </a:ln>
        </p:spPr>
      </p:sp>
      <p:sp>
        <p:nvSpPr>
          <p:cNvPr id="43" name="Text 42"/>
          <p:cNvSpPr/>
          <p:nvPr/>
        </p:nvSpPr>
        <p:spPr>
          <a:xfrm>
            <a:off x="566928" y="3846976"/>
            <a:ext cx="810168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trade unions must protect not only workers’ economic rights, but also their physical and psychological security.</a:t>
            </a:r>
            <a:endParaRPr lang="en-US" sz="1150" dirty="0"/>
          </a:p>
        </p:txBody>
      </p:sp>
      <p:sp>
        <p:nvSpPr>
          <p:cNvPr id="6" name="Text 37"/>
          <p:cNvSpPr/>
          <p:nvPr/>
        </p:nvSpPr>
        <p:spPr>
          <a:xfrm>
            <a:off x="384048" y="4442394"/>
            <a:ext cx="837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E07B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KSS promotes workplace safety clauses, employee protection mechanisms, employer responsibilities, and occupational safety standards.</a:t>
            </a:r>
          </a:p>
        </p:txBody>
      </p:sp>
      <p:sp>
        <p:nvSpPr>
          <p:cNvPr id="7" name="Shape 38"/>
          <p:cNvSpPr/>
          <p:nvPr/>
        </p:nvSpPr>
        <p:spPr>
          <a:xfrm>
            <a:off x="0" y="4828032"/>
            <a:ext cx="9144000" cy="18288"/>
          </a:xfrm>
          <a:prstGeom prst="rect">
            <a:avLst/>
          </a:prstGeom>
          <a:solidFill>
            <a:srgbClr val="E07B20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8" name="Text 39"/>
          <p:cNvSpPr/>
          <p:nvPr/>
        </p:nvSpPr>
        <p:spPr>
          <a:xfrm>
            <a:off x="320040" y="4864608"/>
            <a:ext cx="8503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7A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Confederation of Free Trade Unions of Macedonia  |  KSS</a:t>
            </a:r>
          </a:p>
        </p:txBody>
      </p:sp>
    </p:spTree>
    <p:extLst>
      <p:ext uri="{BB962C8B-B14F-4D97-AF65-F5344CB8AC3E}">
        <p14:creationId xmlns:p14="http://schemas.microsoft.com/office/powerpoint/2010/main" val="610830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2340"/>
          </a:solidFill>
          <a:ln w="12700">
            <a:solidFill>
              <a:srgbClr val="1A23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01168" cy="960120"/>
          </a:xfrm>
          <a:prstGeom prst="rect">
            <a:avLst/>
          </a:prstGeom>
          <a:solidFill>
            <a:srgbClr val="E07B20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201168"/>
            <a:ext cx="8412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 OF EMPLOYEE REPRESENTATIVES AND TRADE UNIONS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411480" y="1024128"/>
            <a:ext cx="8321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07B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unions often detect problems that management may overlook - because employees experience risks directly every day.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320040" y="1508760"/>
            <a:ext cx="8503920" cy="438912"/>
          </a:xfrm>
          <a:prstGeom prst="rect">
            <a:avLst/>
          </a:prstGeom>
          <a:solidFill>
            <a:srgbClr val="FDF0E6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1545336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5E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KSS has an active OSH (Occupational Safety &amp; Health) structure - giving us direct capacity to monitor and report workplace risks.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20040" y="2029968"/>
            <a:ext cx="2642616" cy="2487168"/>
          </a:xfrm>
          <a:prstGeom prst="rect">
            <a:avLst/>
          </a:prstGeom>
          <a:solidFill>
            <a:srgbClr val="FFFFFF"/>
          </a:solidFill>
          <a:ln w="12700">
            <a:solidFill>
              <a:srgbClr val="E0D8D0"/>
            </a:solidFill>
            <a:prstDash val="solid"/>
          </a:ln>
          <a:effectLst>
            <a:outerShdw blurRad="635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20040" y="2029968"/>
            <a:ext cx="2642616" cy="365760"/>
          </a:xfrm>
          <a:prstGeom prst="rect">
            <a:avLst/>
          </a:prstGeom>
          <a:solidFill>
            <a:srgbClr val="E07B20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29768" y="2084832"/>
            <a:ext cx="25694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Identification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48056" y="2487168"/>
            <a:ext cx="25328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 Identify unsafe workplaces before incidents occur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448056" y="2914672"/>
            <a:ext cx="25328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 Detect procedural weaknesses &amp; missing safeguards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3099128" y="2029968"/>
            <a:ext cx="5715000" cy="2487168"/>
          </a:xfrm>
          <a:prstGeom prst="rect">
            <a:avLst/>
          </a:prstGeom>
          <a:solidFill>
            <a:srgbClr val="FFFFFF"/>
          </a:solidFill>
          <a:ln w="12700">
            <a:solidFill>
              <a:srgbClr val="E0D8D0"/>
            </a:solidFill>
            <a:prstDash val="solid"/>
          </a:ln>
          <a:effectLst>
            <a:outerShdw blurRad="635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3108960" y="2029968"/>
            <a:ext cx="5715000" cy="365760"/>
          </a:xfrm>
          <a:prstGeom prst="rect">
            <a:avLst/>
          </a:prstGeom>
          <a:solidFill>
            <a:srgbClr val="1A2340"/>
          </a:solidFill>
          <a:ln w="12700">
            <a:solidFill>
              <a:srgbClr val="B85E1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165200" y="2084832"/>
            <a:ext cx="55869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dirty="0">
                <a:solidFill>
                  <a:schemeClr val="bg1"/>
                </a:solidFill>
              </a:rPr>
              <a:t>KSS Proposals for the 2026 Annual Work </a:t>
            </a:r>
            <a:r>
              <a:rPr lang="en-US" sz="1200" b="1" dirty="0" err="1">
                <a:solidFill>
                  <a:schemeClr val="bg1"/>
                </a:solidFill>
              </a:rPr>
              <a:t>Programme</a:t>
            </a:r>
            <a:r>
              <a:rPr lang="en-US" sz="1200" b="1" dirty="0">
                <a:solidFill>
                  <a:schemeClr val="bg1"/>
                </a:solidFill>
              </a:rPr>
              <a:t> of the Economic and Social Council</a:t>
            </a:r>
          </a:p>
        </p:txBody>
      </p:sp>
      <p:sp>
        <p:nvSpPr>
          <p:cNvPr id="18" name="Text 16"/>
          <p:cNvSpPr/>
          <p:nvPr/>
        </p:nvSpPr>
        <p:spPr>
          <a:xfrm>
            <a:off x="3215440" y="2447840"/>
            <a:ext cx="518130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5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</a:t>
            </a:r>
            <a:r>
              <a:rPr lang="mk-MK" sz="115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Establishment of a Commission for OSH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225278" y="2708199"/>
            <a:ext cx="491583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5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 Ratification and effective implementation of ILO Conventions related to OSH: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392424" y="3145536"/>
            <a:ext cx="25328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3392424" y="3474720"/>
            <a:ext cx="25328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6336792" y="2816352"/>
            <a:ext cx="25328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6336792" y="3145536"/>
            <a:ext cx="25328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6336792" y="3474720"/>
            <a:ext cx="25328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0" y="4828032"/>
            <a:ext cx="9144000" cy="18288"/>
          </a:xfrm>
          <a:prstGeom prst="rect">
            <a:avLst/>
          </a:prstGeom>
          <a:solidFill>
            <a:srgbClr val="E07B20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20040" y="4864608"/>
            <a:ext cx="8503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7A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Confederation of Free Trade Unions of Macedonia  |  KSS</a:t>
            </a:r>
            <a:endParaRPr lang="en-US" sz="800" dirty="0"/>
          </a:p>
        </p:txBody>
      </p:sp>
      <p:sp>
        <p:nvSpPr>
          <p:cNvPr id="31" name="Text 17"/>
          <p:cNvSpPr/>
          <p:nvPr/>
        </p:nvSpPr>
        <p:spPr>
          <a:xfrm>
            <a:off x="3402254" y="3076810"/>
            <a:ext cx="4915834" cy="664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5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 ILO Convention No. 176 on Safety and Health in Mines</a:t>
            </a:r>
            <a:br>
              <a:rPr lang="en-US" sz="115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15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 ILO Convention No. 167 on Safety and Health in Construction</a:t>
            </a:r>
            <a:br>
              <a:rPr lang="en-US" sz="115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15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 ILO Convention No. 184 on Safety and Health in Agriculture</a:t>
            </a:r>
            <a:br>
              <a:rPr lang="en-US" sz="115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15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 ILO Convention No. 192 concerning Biological Hazards in the Working Environment</a:t>
            </a:r>
            <a:endParaRPr lang="en-US" sz="1150" dirty="0"/>
          </a:p>
        </p:txBody>
      </p:sp>
      <p:sp>
        <p:nvSpPr>
          <p:cNvPr id="35" name="Text 16"/>
          <p:cNvSpPr/>
          <p:nvPr/>
        </p:nvSpPr>
        <p:spPr>
          <a:xfrm>
            <a:off x="3215440" y="3848351"/>
            <a:ext cx="518130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5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</a:t>
            </a:r>
            <a:r>
              <a:rPr lang="mk-MK" sz="115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Amendments and additions to the Law on OSH</a:t>
            </a:r>
            <a:endParaRPr lang="en-US" sz="1150" dirty="0"/>
          </a:p>
        </p:txBody>
      </p:sp>
      <p:sp>
        <p:nvSpPr>
          <p:cNvPr id="36" name="Text 16"/>
          <p:cNvSpPr/>
          <p:nvPr/>
        </p:nvSpPr>
        <p:spPr>
          <a:xfrm>
            <a:off x="3215439" y="4100840"/>
            <a:ext cx="518130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5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</a:t>
            </a:r>
            <a:r>
              <a:rPr lang="mk-MK" sz="115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Adoption of a new </a:t>
            </a:r>
            <a:r>
              <a:rPr lang="en-US" sz="1150" dirty="0" err="1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Labour</a:t>
            </a:r>
            <a:r>
              <a:rPr lang="en-US" sz="115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Relations Law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2340"/>
          </a:solidFill>
          <a:ln w="12700">
            <a:solidFill>
              <a:srgbClr val="1A23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01168" cy="960120"/>
          </a:xfrm>
          <a:prstGeom prst="rect">
            <a:avLst/>
          </a:prstGeom>
          <a:solidFill>
            <a:srgbClr val="E07B20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201168"/>
            <a:ext cx="8412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 PERSPECTIVE &amp; NORTH MACEDONIA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411480" y="150876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 Approach to Soft Target Protection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11480" y="1892808"/>
            <a:ext cx="4114800" cy="621792"/>
          </a:xfrm>
          <a:prstGeom prst="rect">
            <a:avLst/>
          </a:prstGeom>
          <a:solidFill>
            <a:srgbClr val="F2EDE8"/>
          </a:solidFill>
          <a:ln w="12700">
            <a:solidFill>
              <a:srgbClr val="E0D5CC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11480" y="1892808"/>
            <a:ext cx="109728" cy="621792"/>
          </a:xfrm>
          <a:prstGeom prst="rect">
            <a:avLst/>
          </a:prstGeom>
          <a:solidFill>
            <a:srgbClr val="E07B20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21792" y="1947672"/>
            <a:ext cx="38221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A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Prevention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621792" y="2203704"/>
            <a:ext cx="38221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risks before incidents occur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11480" y="2587752"/>
            <a:ext cx="41148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0D5C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11480" y="2587752"/>
            <a:ext cx="109728" cy="621792"/>
          </a:xfrm>
          <a:prstGeom prst="rect">
            <a:avLst/>
          </a:prstGeom>
          <a:solidFill>
            <a:srgbClr val="E07B20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1792" y="2642616"/>
            <a:ext cx="38221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A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Preparedness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621792" y="2898648"/>
            <a:ext cx="38221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 employees, run drills, update protocols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411480" y="3282696"/>
            <a:ext cx="4114800" cy="621792"/>
          </a:xfrm>
          <a:prstGeom prst="rect">
            <a:avLst/>
          </a:prstGeom>
          <a:solidFill>
            <a:srgbClr val="F2EDE8"/>
          </a:solidFill>
          <a:ln w="12700">
            <a:solidFill>
              <a:srgbClr val="E0D5C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11480" y="3282696"/>
            <a:ext cx="109728" cy="621792"/>
          </a:xfrm>
          <a:prstGeom prst="rect">
            <a:avLst/>
          </a:prstGeom>
          <a:solidFill>
            <a:srgbClr val="E07B20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21792" y="3337560"/>
            <a:ext cx="38221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A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Coordination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621792" y="3593592"/>
            <a:ext cx="38221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 institutions, emergency services, unions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11480" y="3977640"/>
            <a:ext cx="41148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0D5C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11480" y="3977640"/>
            <a:ext cx="109728" cy="621792"/>
          </a:xfrm>
          <a:prstGeom prst="rect">
            <a:avLst/>
          </a:prstGeom>
          <a:solidFill>
            <a:srgbClr val="E07B20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21792" y="4032504"/>
            <a:ext cx="38221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A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 Awareness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621792" y="4288536"/>
            <a:ext cx="38221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Workers are the first line of defense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4800600" y="1508760"/>
            <a:ext cx="4023360" cy="3200400"/>
          </a:xfrm>
          <a:prstGeom prst="rect">
            <a:avLst/>
          </a:prstGeom>
          <a:solidFill>
            <a:srgbClr val="1A2340"/>
          </a:solidFill>
          <a:ln w="12700">
            <a:solidFill>
              <a:srgbClr val="1A234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800600" y="1508760"/>
            <a:ext cx="4023360" cy="384048"/>
          </a:xfrm>
          <a:prstGeom prst="rect">
            <a:avLst/>
          </a:prstGeom>
          <a:solidFill>
            <a:srgbClr val="B85E10"/>
          </a:solidFill>
          <a:ln w="12700">
            <a:solidFill>
              <a:srgbClr val="B85E1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919472" y="1563624"/>
            <a:ext cx="3794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North Macedonia Stands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4919472" y="2074494"/>
            <a:ext cx="804672" cy="237744"/>
          </a:xfrm>
          <a:prstGeom prst="rect">
            <a:avLst/>
          </a:prstGeom>
          <a:solidFill>
            <a:srgbClr val="1E7A4A"/>
          </a:solidFill>
          <a:ln w="12700">
            <a:solidFill>
              <a:srgbClr val="1E7A4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919472" y="2092782"/>
            <a:ext cx="8046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Developing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5815584" y="1975104"/>
            <a:ext cx="29077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8C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Institutional preparedness &amp; preventive culture still being built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4919472" y="2741211"/>
            <a:ext cx="804672" cy="237744"/>
          </a:xfrm>
          <a:prstGeom prst="rect">
            <a:avLst/>
          </a:prstGeom>
          <a:solidFill>
            <a:srgbClr val="1E7A4A"/>
          </a:solidFill>
          <a:ln w="12700">
            <a:solidFill>
              <a:srgbClr val="1E7A4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919472" y="2759499"/>
            <a:ext cx="8046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Improving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5815584" y="2651760"/>
            <a:ext cx="29077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8C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Growing awareness of cyber and psychological threats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919472" y="3407928"/>
            <a:ext cx="804672" cy="237744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919472" y="3426216"/>
            <a:ext cx="8046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Needs focus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5815584" y="3308752"/>
            <a:ext cx="29077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8C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Coordination between institutions and emergency services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4919472" y="4094523"/>
            <a:ext cx="804672" cy="237744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4919472" y="4102872"/>
            <a:ext cx="8046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Priority gap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5815584" y="3985408"/>
            <a:ext cx="29077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8C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 training and crisis simulations largely absent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447658" y="1039235"/>
            <a:ext cx="81198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5A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North Macedonia faces modern European security challenges and is</a:t>
            </a:r>
            <a:r>
              <a:rPr lang="en-US" sz="1100" b="1" dirty="0"/>
              <a:t> </a:t>
            </a:r>
            <a:r>
              <a:rPr lang="en-US" sz="1100" b="1" dirty="0">
                <a:solidFill>
                  <a:srgbClr val="F5A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actively developing institutional preparedness and preventive culture.</a:t>
            </a:r>
            <a:endParaRPr lang="en-US" sz="1100" b="1" dirty="0"/>
          </a:p>
        </p:txBody>
      </p:sp>
      <p:sp>
        <p:nvSpPr>
          <p:cNvPr id="39" name="Shape 37"/>
          <p:cNvSpPr/>
          <p:nvPr/>
        </p:nvSpPr>
        <p:spPr>
          <a:xfrm>
            <a:off x="0" y="4828032"/>
            <a:ext cx="9144000" cy="18288"/>
          </a:xfrm>
          <a:prstGeom prst="rect">
            <a:avLst/>
          </a:prstGeom>
          <a:solidFill>
            <a:srgbClr val="E07B20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320040" y="4864608"/>
            <a:ext cx="8503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7A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Confederation of Free Trade Unions of Macedonia  |  KSS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23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E07B20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B85E10"/>
          </a:solidFill>
          <a:ln w="12700">
            <a:solidFill>
              <a:srgbClr val="B85E10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228600"/>
            <a:ext cx="1005840" cy="71323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54480" y="403712"/>
            <a:ext cx="7223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5A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Confederation of Free Trade Unions of Macedonia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411480" y="1078992"/>
            <a:ext cx="6858000" cy="36576"/>
          </a:xfrm>
          <a:prstGeom prst="rect">
            <a:avLst/>
          </a:prstGeom>
          <a:solidFill>
            <a:srgbClr val="E07B20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11480" y="1170432"/>
            <a:ext cx="8321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400" dirty="0">
                <a:solidFill>
                  <a:srgbClr val="E07B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411480" y="1719072"/>
            <a:ext cx="420624" cy="420624"/>
          </a:xfrm>
          <a:prstGeom prst="ellipse">
            <a:avLst/>
          </a:prstGeom>
          <a:solidFill>
            <a:srgbClr val="E07B20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11480" y="1737360"/>
            <a:ext cx="4206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950976" y="1621272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C8D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North Macedonia faces modern European risks - physical aggression, cyber threats, and psychological pressure - particularly in healthcare, education, and public administration.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411480" y="2523744"/>
            <a:ext cx="420624" cy="420624"/>
          </a:xfrm>
          <a:prstGeom prst="ellipse">
            <a:avLst/>
          </a:prstGeom>
          <a:solidFill>
            <a:srgbClr val="E07B20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11480" y="2542032"/>
            <a:ext cx="4206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950976" y="2435883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C8D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key challenge is not only the presence of threats, but the absence of systematic preparedness: little or no crisis protocols, no drills, limited coordination, and underreporting.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411480" y="3328416"/>
            <a:ext cx="420624" cy="420624"/>
          </a:xfrm>
          <a:prstGeom prst="ellipse">
            <a:avLst/>
          </a:prstGeom>
          <a:solidFill>
            <a:srgbClr val="E07B20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11480" y="3346704"/>
            <a:ext cx="4206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950976" y="3250494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C8D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KSS has an essential role in identifying risks, advocating for safety in collective agreements, and protecting employees before and after incidents.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411480" y="4187952"/>
            <a:ext cx="4023360" cy="475488"/>
          </a:xfrm>
          <a:prstGeom prst="rect">
            <a:avLst/>
          </a:prstGeom>
          <a:solidFill>
            <a:srgbClr val="243050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30352" y="4224528"/>
            <a:ext cx="38221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F5A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 representatives play an essential role in transforming crisis management from reactive to preventive.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4709160" y="4187952"/>
            <a:ext cx="4023360" cy="475488"/>
          </a:xfrm>
          <a:prstGeom prst="rect">
            <a:avLst/>
          </a:prstGeom>
          <a:solidFill>
            <a:srgbClr val="243050"/>
          </a:solidFill>
          <a:ln w="12700">
            <a:solidFill>
              <a:srgbClr val="E07B20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828032" y="4224528"/>
            <a:ext cx="38221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i="1" dirty="0">
                <a:solidFill>
                  <a:srgbClr val="F5A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today is not only a technical issue, but also a matter of organizational culture, preparedness, and social dialogue.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411480" y="4773168"/>
            <a:ext cx="8321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DCC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Ružomberok, 11–12 June 2026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1040</Words>
  <Application>Microsoft Office PowerPoint</Application>
  <PresentationFormat>Prezentácia na obrazovke (16:9)</PresentationFormat>
  <Paragraphs>122</Paragraphs>
  <Slides>8</Slides>
  <Notes>7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Employee Risks &amp; Employee Protection — North Macedonia</dc:title>
  <dc:subject>PptxGenJS Presentation</dc:subject>
  <dc:creator>PptxGenJS</dc:creator>
  <cp:lastModifiedBy>Ľubica Černá</cp:lastModifiedBy>
  <cp:revision>39</cp:revision>
  <dcterms:created xsi:type="dcterms:W3CDTF">2026-05-28T09:21:59Z</dcterms:created>
  <dcterms:modified xsi:type="dcterms:W3CDTF">2026-06-03T13:48:42Z</dcterms:modified>
</cp:coreProperties>
</file>