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40"/>
  </p:notesMasterIdLst>
  <p:sldIdLst>
    <p:sldId id="256" r:id="rId8"/>
    <p:sldId id="291" r:id="rId9"/>
    <p:sldId id="292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94" r:id="rId21"/>
    <p:sldId id="268" r:id="rId22"/>
    <p:sldId id="269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80" r:id="rId31"/>
    <p:sldId id="278" r:id="rId32"/>
    <p:sldId id="279" r:id="rId33"/>
    <p:sldId id="282" r:id="rId34"/>
    <p:sldId id="283" r:id="rId35"/>
    <p:sldId id="284" r:id="rId36"/>
    <p:sldId id="289" r:id="rId37"/>
    <p:sldId id="293" r:id="rId38"/>
    <p:sldId id="290" r:id="rId39"/>
  </p:sldIdLst>
  <p:sldSz cx="9144000" cy="6858000" type="screen4x3"/>
  <p:notesSz cx="7559675" cy="10691813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-11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41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5-05T15:47:49" idx="1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5DF40-2DC0-484B-855A-E52A67A257F1}" type="datetimeFigureOut">
              <a:rPr lang="sl-SI" smtClean="0"/>
              <a:pPr/>
              <a:t>2. 06. 2026</a:t>
            </a:fld>
            <a:endParaRPr lang="en-GB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80E95-F288-43C3-A5FD-67C8CB6AA60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l-SI"/>
              <a:t>   nnnnnnnnnnnnnnnnnnnnnnnnnnnnnnnnnnnnnnnnnnnnnnnnnnnnnnnnnnnnnnnnnnnnnnnnnnnn</a:t>
            </a:r>
            <a:endParaRPr lang="en-GB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80E95-F288-43C3-A5FD-67C8CB6AA605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subTitle"/>
          </p:nvPr>
        </p:nvSpPr>
        <p:spPr>
          <a:xfrm>
            <a:off x="301680" y="34920"/>
            <a:ext cx="8533440" cy="530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l-SI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 hidden="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CustomShape 2" hidden="1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8991720" y="288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0" y="0"/>
            <a:ext cx="9142920" cy="25135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14"/>
          <p:cNvSpPr/>
          <p:nvPr/>
        </p:nvSpPr>
        <p:spPr>
          <a:xfrm>
            <a:off x="146160" y="639180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15"/>
          <p:cNvSpPr/>
          <p:nvPr/>
        </p:nvSpPr>
        <p:spPr>
          <a:xfrm>
            <a:off x="155160" y="2419920"/>
            <a:ext cx="8833320" cy="0"/>
          </a:xfrm>
          <a:prstGeom prst="line">
            <a:avLst/>
          </a:prstGeom>
          <a:ln w="1152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6"/>
          <p:cNvSpPr/>
          <p:nvPr/>
        </p:nvSpPr>
        <p:spPr>
          <a:xfrm>
            <a:off x="152280" y="15228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4267080" y="21153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4361760" y="22096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" name="PlaceHolder 19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19" name="PlaceHolder 2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4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5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66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1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2" name="PlaceHolder 10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113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8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9" name="PlaceHolder 10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16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5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6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207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2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3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254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0" y="6705720"/>
            <a:ext cx="9142920" cy="151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2"/>
          <p:cNvSpPr/>
          <p:nvPr/>
        </p:nvSpPr>
        <p:spPr>
          <a:xfrm>
            <a:off x="0" y="0"/>
            <a:ext cx="9142920" cy="13921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3"/>
          <p:cNvSpPr/>
          <p:nvPr/>
        </p:nvSpPr>
        <p:spPr>
          <a:xfrm>
            <a:off x="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4"/>
          <p:cNvSpPr/>
          <p:nvPr/>
        </p:nvSpPr>
        <p:spPr>
          <a:xfrm>
            <a:off x="8991720" y="0"/>
            <a:ext cx="151200" cy="6856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CustomShape 5"/>
          <p:cNvSpPr/>
          <p:nvPr/>
        </p:nvSpPr>
        <p:spPr>
          <a:xfrm>
            <a:off x="149400" y="6388560"/>
            <a:ext cx="8831880" cy="30852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6"/>
          <p:cNvSpPr/>
          <p:nvPr/>
        </p:nvSpPr>
        <p:spPr>
          <a:xfrm>
            <a:off x="152280" y="155520"/>
            <a:ext cx="8831880" cy="654588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 cap="rnd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8"/>
          <p:cNvSpPr/>
          <p:nvPr/>
        </p:nvSpPr>
        <p:spPr>
          <a:xfrm>
            <a:off x="4267080" y="956160"/>
            <a:ext cx="608400" cy="60840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99" name="CustomShape 9"/>
          <p:cNvSpPr/>
          <p:nvPr/>
        </p:nvSpPr>
        <p:spPr>
          <a:xfrm>
            <a:off x="4361760" y="1050480"/>
            <a:ext cx="419400" cy="419400"/>
          </a:xfrm>
          <a:prstGeom prst="ellipse">
            <a:avLst/>
          </a:prstGeom>
          <a:solidFill>
            <a:srgbClr val="FFFFFF"/>
          </a:solidFill>
          <a:ln w="50760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00" name="PlaceHolder 10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14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naslova</a:t>
            </a:r>
          </a:p>
        </p:txBody>
      </p:sp>
      <p:sp>
        <p:nvSpPr>
          <p:cNvPr id="301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Kliknite za urejanje oblike orisa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Druga raven orisa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Tretja raven orisa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l-SI" sz="1800" b="0" strike="noStrike" spc="-1">
                <a:solidFill>
                  <a:srgbClr val="000000"/>
                </a:solidFill>
                <a:latin typeface="Arial"/>
              </a:rPr>
              <a:t>Četrta raven orisa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Peta raven orisa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Šesta raven orisa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l-SI" sz="2000" b="0" strike="noStrike" spc="-1">
                <a:solidFill>
                  <a:srgbClr val="000000"/>
                </a:solidFill>
                <a:latin typeface="Arial"/>
              </a:rPr>
              <a:t>Sedma raven orisa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1371600" y="2819520"/>
            <a:ext cx="6399720" cy="353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9" name="CustomShape 2"/>
          <p:cNvSpPr/>
          <p:nvPr/>
        </p:nvSpPr>
        <p:spPr>
          <a:xfrm>
            <a:off x="214200" y="0"/>
            <a:ext cx="8928720" cy="157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br>
              <a:rPr/>
            </a:br>
            <a:endParaRPr lang="sl-SI" sz="2800" b="0" strike="noStrike" spc="-1" dirty="0">
              <a:latin typeface="Arial"/>
            </a:endParaRPr>
          </a:p>
        </p:txBody>
      </p:sp>
      <p:sp>
        <p:nvSpPr>
          <p:cNvPr id="340" name="CustomShape 3"/>
          <p:cNvSpPr/>
          <p:nvPr/>
        </p:nvSpPr>
        <p:spPr>
          <a:xfrm>
            <a:off x="285840" y="1714320"/>
            <a:ext cx="8595000" cy="12296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sl-SI" sz="2800" b="0" strike="noStrike" spc="-1" dirty="0">
              <a:latin typeface="Arial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285720" y="0"/>
            <a:ext cx="8858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How bringing married couples together helps build strong families and good citizens who uphold fundamental human values in society, 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in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the nation, and 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in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Europe, even in the third millennium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9" name="Slika 8" descr="20210608_055125.jpg"/>
          <p:cNvPicPr>
            <a:picLocks noChangeAspect="1"/>
          </p:cNvPicPr>
          <p:nvPr/>
        </p:nvPicPr>
        <p:blipFill>
          <a:blip r:embed="rId2" cstate="print"/>
          <a:srcRect b="13333"/>
          <a:stretch>
            <a:fillRect/>
          </a:stretch>
        </p:blipFill>
        <p:spPr>
          <a:xfrm>
            <a:off x="1714480" y="2571744"/>
            <a:ext cx="5715008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533440" cy="1145160"/>
          </a:xfrm>
        </p:spPr>
        <p:txBody>
          <a:bodyPr/>
          <a:lstStyle/>
          <a:p>
            <a:pPr algn="ctr"/>
            <a:b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</a:br>
            <a:r>
              <a:rPr lang="en-US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NAJ</a:t>
            </a:r>
            <a: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I</a:t>
            </a:r>
            <a:r>
              <a:rPr lang="en-US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NA POT</a:t>
            </a:r>
            <a: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  (naša cesta)</a:t>
            </a:r>
            <a:br>
              <a:rPr lang="sl-SI" sz="3200" b="0" strike="noStrike" spc="-1" dirty="0">
                <a:latin typeface="Arial"/>
              </a:rPr>
            </a:br>
            <a:r>
              <a:rPr lang="sl-SI" sz="3200" b="1" dirty="0"/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Jesuit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work</a:t>
            </a:r>
            <a:br>
              <a:rPr lang="sl-SI" sz="3200" dirty="0"/>
            </a:br>
            <a:br>
              <a:rPr lang="sl-SI" sz="4400" b="0" strike="noStrike" spc="-1" dirty="0">
                <a:latin typeface="Arial"/>
              </a:rPr>
            </a:br>
            <a:endParaRPr lang="en-GB" sz="4400" dirty="0"/>
          </a:p>
        </p:txBody>
      </p:sp>
      <p:sp>
        <p:nvSpPr>
          <p:cNvPr id="3" name="Pravokotnik 2"/>
          <p:cNvSpPr/>
          <p:nvPr/>
        </p:nvSpPr>
        <p:spPr>
          <a:xfrm>
            <a:off x="0" y="2428868"/>
            <a:ext cx="87868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-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helps couples build stronger marriages and families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•Community of married couples (monthly meetings (since 1972))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Spiritual retreats (once a year, since 1968)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Marriage preparation courses, year-round preparation for marriage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Student group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Annual meeting of married couples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marL="216000" indent="-215640" algn="ctr">
              <a:lnSpc>
                <a:spcPct val="100000"/>
              </a:lnSpc>
              <a:tabLst>
                <a:tab pos="0" algn="l"/>
              </a:tabLst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Newsletter 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NAJINA POT</a:t>
            </a:r>
            <a:endParaRPr lang="sl-SI" sz="2800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680" y="34920"/>
            <a:ext cx="8533440" cy="125094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Following couples, from youthful love to the transition into eternity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2055" name="Picture 7" descr="C:\Users\Boris\Pictures\Slike\POROKA PETER VERONIKA  18.7.2015\P1050725.JPG"/>
          <p:cNvPicPr>
            <a:picLocks noChangeAspect="1" noChangeArrowheads="1"/>
          </p:cNvPicPr>
          <p:nvPr/>
        </p:nvPicPr>
        <p:blipFill>
          <a:blip r:embed="rId2" cstate="print"/>
          <a:srcRect l="11243" t="8897" r="25587" b="18265"/>
          <a:stretch>
            <a:fillRect/>
          </a:stretch>
        </p:blipFill>
        <p:spPr bwMode="auto">
          <a:xfrm>
            <a:off x="1785918" y="1357298"/>
            <a:ext cx="5500726" cy="4756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301680" y="228600"/>
            <a:ext cx="853344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Marriage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Preparation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Classes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for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Future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Married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Couples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42" name="CustomShape 2"/>
          <p:cNvSpPr/>
          <p:nvPr/>
        </p:nvSpPr>
        <p:spPr>
          <a:xfrm>
            <a:off x="232200" y="1428840"/>
            <a:ext cx="8911440" cy="48306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•In-depth and serious, long-term preparation of couples for marriage, a lifelong union, and commitment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•Couples discuss various aspects of married life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•Group dynamics are taken into account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•Each couple actively participates, building a solid foundation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•They share their perspectives and experiences in depth on a topic they have previously agreed upon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Microsoft YaHei"/>
            </a:endParaRPr>
          </a:p>
          <a:p>
            <a:pPr lvl="1" indent="-216000"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Microsoft YaHei"/>
              </a:rPr>
              <a:t>•They meet regularly twice a month throughout the year</a:t>
            </a:r>
            <a:endParaRPr lang="sl-SI" sz="2800" b="0" strike="noStrike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301680" y="228600"/>
            <a:ext cx="853344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Marriage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Preparation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Classes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for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Future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Married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Couples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44" name="CustomShape 2"/>
          <p:cNvSpPr/>
          <p:nvPr/>
        </p:nvSpPr>
        <p:spPr>
          <a:xfrm>
            <a:off x="232560" y="1500174"/>
            <a:ext cx="891144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•work on themselves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•respectfully share their experiences,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•grow increasingly close,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•become friends with one another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and, after completing the marriage preparation program, join a follow-up marriage </a:t>
            </a:r>
            <a:r>
              <a:rPr lang="sl-SI" sz="2800" spc="-1" dirty="0" err="1">
                <a:solidFill>
                  <a:srgbClr val="000000"/>
                </a:solidFill>
                <a:latin typeface="Georgia" pitchFamily="18" charset="0"/>
              </a:rPr>
              <a:t>couples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 group. </a:t>
            </a:r>
            <a:endParaRPr lang="sl-SI" sz="2800" b="0" strike="noStrike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"/>
          <p:cNvSpPr/>
          <p:nvPr/>
        </p:nvSpPr>
        <p:spPr>
          <a:xfrm>
            <a:off x="214200" y="142920"/>
            <a:ext cx="8533440" cy="13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SPIRITUAL EXERCISES</a:t>
            </a:r>
          </a:p>
          <a:p>
            <a:pPr algn="ctr"/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The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Beginnings</a:t>
            </a:r>
            <a:endParaRPr lang="sl-SI" sz="32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46" name="CustomShape 2"/>
          <p:cNvSpPr/>
          <p:nvPr/>
        </p:nvSpPr>
        <p:spPr>
          <a:xfrm>
            <a:off x="285840" y="1714320"/>
            <a:ext cx="8623080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In 1968, the Jesuit Father Vital held the first married couples’ retreat at St. Trinity in </a:t>
            </a:r>
            <a:r>
              <a:rPr lang="en-US" sz="2800" spc="-1" dirty="0" err="1">
                <a:solidFill>
                  <a:srgbClr val="000000"/>
                </a:solidFill>
                <a:latin typeface="Georgia" pitchFamily="18" charset="0"/>
              </a:rPr>
              <a:t>Slovenske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Georgia" pitchFamily="18" charset="0"/>
              </a:rPr>
              <a:t>Gorice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.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Father Vital wrote:“The atmosphere was excellent. May God grant that this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continue year after year.”Preserved record of registration for the retreat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357158" y="214290"/>
            <a:ext cx="8533440" cy="85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DUHOVNE VAJE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-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duchovné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cvičenia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pre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manželov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48" name="CustomShape 2"/>
          <p:cNvSpPr/>
          <p:nvPr/>
        </p:nvSpPr>
        <p:spPr>
          <a:xfrm rot="45000">
            <a:off x="686520" y="2863800"/>
            <a:ext cx="7033320" cy="310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>
              <a:latin typeface="Arial"/>
            </a:endParaRPr>
          </a:p>
        </p:txBody>
      </p:sp>
      <p:pic>
        <p:nvPicPr>
          <p:cNvPr id="349" name="Slika 252"/>
          <p:cNvPicPr/>
          <p:nvPr/>
        </p:nvPicPr>
        <p:blipFill>
          <a:blip r:embed="rId2"/>
          <a:srcRect l="20188" t="19118" r="13895" b="4"/>
          <a:stretch/>
        </p:blipFill>
        <p:spPr>
          <a:xfrm>
            <a:off x="1714480" y="2714620"/>
            <a:ext cx="6071760" cy="3959280"/>
          </a:xfrm>
          <a:prstGeom prst="rect">
            <a:avLst/>
          </a:prstGeom>
          <a:ln w="0">
            <a:noFill/>
          </a:ln>
        </p:spPr>
      </p:pic>
      <p:sp>
        <p:nvSpPr>
          <p:cNvPr id="350" name="CustomShape 3"/>
          <p:cNvSpPr/>
          <p:nvPr/>
        </p:nvSpPr>
        <p:spPr>
          <a:xfrm>
            <a:off x="1714480" y="1000108"/>
            <a:ext cx="6000480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First announcement of the spiritual exercises for married couples in 1968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214282" y="571480"/>
            <a:ext cx="8533440" cy="142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en-US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DUHOVNE VAJE</a:t>
            </a:r>
            <a: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 - 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SPIRITUAL EXERCISES</a:t>
            </a:r>
          </a:p>
          <a:p>
            <a:pPr algn="ctr">
              <a:lnSpc>
                <a:spcPct val="100000"/>
              </a:lnSpc>
            </a:pPr>
            <a:endParaRPr lang="sl-SI" sz="3200" b="0" strike="noStrike" spc="-1" dirty="0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245880" y="2318400"/>
            <a:ext cx="8754840" cy="43689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en-US" sz="3200" b="1" dirty="0">
                <a:latin typeface="Georgia" pitchFamily="18" charset="0"/>
              </a:rPr>
              <a:t>Three</a:t>
            </a:r>
            <a:r>
              <a:rPr lang="en-US" sz="3200" dirty="0">
                <a:latin typeface="Georgia" pitchFamily="18" charset="0"/>
              </a:rPr>
              <a:t> </a:t>
            </a:r>
            <a:r>
              <a:rPr lang="en-US" sz="3200" b="1" dirty="0">
                <a:latin typeface="Georgia" pitchFamily="18" charset="0"/>
              </a:rPr>
              <a:t>days</a:t>
            </a:r>
            <a:r>
              <a:rPr lang="en-US" sz="3200" dirty="0">
                <a:latin typeface="Georgia" pitchFamily="18" charset="0"/>
              </a:rPr>
              <a:t> </a:t>
            </a:r>
            <a:r>
              <a:rPr lang="en-US" sz="3200" b="1" dirty="0">
                <a:latin typeface="Georgia" pitchFamily="18" charset="0"/>
              </a:rPr>
              <a:t>of peace</a:t>
            </a:r>
            <a:r>
              <a:rPr lang="sl-SI" sz="3200" b="1" dirty="0">
                <a:latin typeface="Georgia" pitchFamily="18" charset="0"/>
              </a:rPr>
              <a:t> </a:t>
            </a:r>
            <a:r>
              <a:rPr lang="sl-SI" sz="3200" b="1" dirty="0" err="1">
                <a:latin typeface="Georgia" pitchFamily="18" charset="0"/>
              </a:rPr>
              <a:t>and</a:t>
            </a:r>
            <a:r>
              <a:rPr lang="sl-SI" sz="3200" b="1" dirty="0">
                <a:latin typeface="Georgia" pitchFamily="18" charset="0"/>
              </a:rPr>
              <a:t> </a:t>
            </a:r>
            <a:r>
              <a:rPr lang="sl-SI" sz="3200" b="1" dirty="0" err="1">
                <a:latin typeface="Georgia" pitchFamily="18" charset="0"/>
              </a:rPr>
              <a:t>silence</a:t>
            </a:r>
            <a:endParaRPr lang="en-US" sz="3200" dirty="0">
              <a:latin typeface="Georgia" pitchFamily="18" charset="0"/>
            </a:endParaRPr>
          </a:p>
          <a:p>
            <a:pPr algn="ctr"/>
            <a:r>
              <a:rPr lang="en-US" sz="3200" b="1" dirty="0">
                <a:latin typeface="Georgia" pitchFamily="18" charset="0"/>
              </a:rPr>
              <a:t>for</a:t>
            </a:r>
            <a:r>
              <a:rPr lang="en-US" sz="3200" dirty="0">
                <a:latin typeface="Georgia" pitchFamily="18" charset="0"/>
              </a:rPr>
              <a:t> </a:t>
            </a:r>
            <a:r>
              <a:rPr lang="en-US" sz="3200" b="1" dirty="0">
                <a:latin typeface="Georgia" pitchFamily="18" charset="0"/>
              </a:rPr>
              <a:t>reflecting on</a:t>
            </a:r>
            <a:r>
              <a:rPr lang="en-US" sz="3200" dirty="0">
                <a:latin typeface="Georgia" pitchFamily="18" charset="0"/>
              </a:rPr>
              <a:t> </a:t>
            </a:r>
            <a:r>
              <a:rPr lang="en-US" sz="3200" b="1" dirty="0">
                <a:latin typeface="Georgia" pitchFamily="18" charset="0"/>
              </a:rPr>
              <a:t>marital and family</a:t>
            </a:r>
            <a:r>
              <a:rPr lang="en-US" sz="3200" dirty="0">
                <a:latin typeface="Georgia" pitchFamily="18" charset="0"/>
              </a:rPr>
              <a:t> </a:t>
            </a:r>
            <a:r>
              <a:rPr lang="en-US" sz="3200" b="1" dirty="0">
                <a:latin typeface="Georgia" pitchFamily="18" charset="0"/>
              </a:rPr>
              <a:t>life</a:t>
            </a:r>
            <a:endParaRPr lang="en-US" sz="3200" dirty="0">
              <a:latin typeface="Georgia" pitchFamily="18" charset="0"/>
            </a:endParaRPr>
          </a:p>
          <a:p>
            <a:pPr algn="ctr"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285840" y="0"/>
            <a:ext cx="8533440" cy="128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DUHOVNE VAJE</a:t>
            </a:r>
            <a: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 - 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SPIRITUAL EXERCISES </a:t>
            </a:r>
            <a:r>
              <a:rPr lang="sl-SI" sz="3200" b="1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   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54" name="CustomShape 2"/>
          <p:cNvSpPr/>
          <p:nvPr/>
        </p:nvSpPr>
        <p:spPr>
          <a:xfrm>
            <a:off x="245880" y="2318400"/>
            <a:ext cx="8754840" cy="66926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Spiritual exercise takes place year-round on weekends</a:t>
            </a:r>
            <a:endParaRPr lang="sl-SI" sz="27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•Childcare is provided</a:t>
            </a:r>
            <a:endParaRPr lang="sl-SI" sz="27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•Three days of peace of mind to reflect on married and family life</a:t>
            </a:r>
            <a:endParaRPr lang="sl-SI" sz="27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•In silence, in the evenings, couples share their experiences</a:t>
            </a:r>
            <a:endParaRPr lang="sl-SI" sz="27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•Married couples hear and see other couples and other parents, thereby enriching their own lives</a:t>
            </a:r>
            <a:endParaRPr lang="sl-SI" sz="27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700" spc="-1" dirty="0">
                <a:solidFill>
                  <a:srgbClr val="000000"/>
                </a:solidFill>
                <a:latin typeface="Georgia" pitchFamily="18" charset="0"/>
              </a:rPr>
              <a:t>•They can help other couples with their own experiences</a:t>
            </a:r>
            <a:endParaRPr lang="sl-SI" sz="27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CustomShape 1"/>
          <p:cNvSpPr/>
          <p:nvPr/>
        </p:nvSpPr>
        <p:spPr>
          <a:xfrm>
            <a:off x="301680" y="0"/>
            <a:ext cx="8533440" cy="128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DUHOVNE</a:t>
            </a:r>
            <a:r>
              <a:rPr lang="sl-SI" sz="2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r>
              <a:rPr lang="en-US" sz="2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VAJE</a:t>
            </a:r>
            <a:r>
              <a:rPr lang="sl-SI" sz="2400" b="1" dirty="0">
                <a:solidFill>
                  <a:srgbClr val="FF0000"/>
                </a:solidFill>
                <a:latin typeface="Georgia" pitchFamily="18" charset="0"/>
              </a:rPr>
              <a:t>  SPIRITUAL  EXERCISES</a:t>
            </a:r>
            <a:r>
              <a:rPr lang="sl-SI" sz="2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2400" b="0" strike="noStrike" spc="-1" dirty="0">
              <a:latin typeface="Arial"/>
            </a:endParaRPr>
          </a:p>
          <a:p>
            <a:pPr algn="ctr"/>
            <a:r>
              <a:rPr lang="sl-SI" sz="2400" b="1" dirty="0" err="1">
                <a:solidFill>
                  <a:srgbClr val="FF0000"/>
                </a:solidFill>
                <a:latin typeface="Georgia" pitchFamily="18" charset="0"/>
              </a:rPr>
              <a:t>Childcare</a:t>
            </a:r>
            <a:r>
              <a:rPr lang="sl-SI" sz="2400" b="1" dirty="0">
                <a:solidFill>
                  <a:srgbClr val="FF0000"/>
                </a:solidFill>
                <a:latin typeface="Georgia" pitchFamily="18" charset="0"/>
              </a:rPr>
              <a:t> is </a:t>
            </a:r>
            <a:r>
              <a:rPr lang="sl-SI" sz="2400" b="1" dirty="0" err="1">
                <a:solidFill>
                  <a:srgbClr val="FF0000"/>
                </a:solidFill>
                <a:latin typeface="Georgia" pitchFamily="18" charset="0"/>
              </a:rPr>
              <a:t>provided</a:t>
            </a:r>
            <a:endParaRPr lang="sl-SI" sz="24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56" name="Picture 2" descr="C:\Users\Boris\Desktop\Slike Najina pot\pred Mirenskim gradom.jpeg"/>
          <p:cNvPicPr/>
          <p:nvPr/>
        </p:nvPicPr>
        <p:blipFill>
          <a:blip r:embed="rId2"/>
          <a:srcRect l="10157" b="33333"/>
          <a:stretch/>
        </p:blipFill>
        <p:spPr>
          <a:xfrm>
            <a:off x="500040" y="1500120"/>
            <a:ext cx="8214840" cy="457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108360" y="214200"/>
            <a:ext cx="9035280" cy="128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 algn="ctr"/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MARRIAGE GROUPS</a:t>
            </a:r>
            <a:endParaRPr lang="sl-SI" sz="3200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</a:pPr>
            <a:endParaRPr lang="sl-SI" sz="3600" b="0" strike="noStrike" spc="-1" dirty="0">
              <a:latin typeface="Arial"/>
            </a:endParaRPr>
          </a:p>
        </p:txBody>
      </p:sp>
      <p:sp>
        <p:nvSpPr>
          <p:cNvPr id="358" name="CustomShape 2"/>
          <p:cNvSpPr/>
          <p:nvPr/>
        </p:nvSpPr>
        <p:spPr>
          <a:xfrm>
            <a:off x="214282" y="1357298"/>
            <a:ext cx="8715240" cy="52615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The first marriage group was formed in 1972 during a spiritual exercise for married couples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 Couples who wish to preserve and nurture their marriage meet and build friendships.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•The primary goal is to help the couple become the best married couple they can be,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 so that both partners can grow and learn to live the way they have always wanted and desired.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endParaRPr lang="sl-SI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en-US" sz="36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How</a:t>
            </a:r>
            <a:r>
              <a:rPr lang="sl-SI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Marriage</a:t>
            </a:r>
            <a:r>
              <a:rPr lang="sl-SI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Groups</a:t>
            </a:r>
            <a:r>
              <a:rPr lang="sl-SI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Work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?</a:t>
            </a:r>
            <a:endParaRPr lang="sl-SI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60" name="CustomShape 2"/>
          <p:cNvSpPr/>
          <p:nvPr/>
        </p:nvSpPr>
        <p:spPr>
          <a:xfrm>
            <a:off x="214200" y="1357200"/>
            <a:ext cx="8714520" cy="143409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The group consists of seven to ten married couples.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•Meetings are held once a month at the home of one of the couples.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•The group always consists of the same couples.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•Discussions within the marriage group are personal and remain within the group.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sl-SI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*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Married couples form close friendships..</a:t>
            </a:r>
            <a:endParaRPr lang="sl-SI" sz="2800" b="0" strike="noStrike" spc="-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marL="571680" indent="-570600">
              <a:lnSpc>
                <a:spcPct val="100000"/>
              </a:lnSpc>
              <a:tabLst>
                <a:tab pos="0" algn="l"/>
              </a:tabLst>
            </a:pPr>
            <a:endParaRPr lang="sl-SI" sz="4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301680" y="228600"/>
            <a:ext cx="8533440" cy="830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sl-SI" sz="3200" b="1" dirty="0"/>
          </a:p>
          <a:p>
            <a:pPr algn="ctr"/>
            <a:endParaRPr lang="sl-SI" sz="3200" b="1" dirty="0"/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Married couples' groups hold monthly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meetings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</a:pPr>
            <a:br/>
            <a:endParaRPr lang="sl-SI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CustomShape 2"/>
          <p:cNvSpPr/>
          <p:nvPr/>
        </p:nvSpPr>
        <p:spPr>
          <a:xfrm>
            <a:off x="714240" y="1428840"/>
            <a:ext cx="814356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for a stronger marriage,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•for more successful parenting,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•for a more meaningful role in society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•for more active involvement in the parish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•for a more stable marriage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•serve as a preventive measure</a:t>
            </a:r>
            <a:endParaRPr lang="sl-SI" sz="2800" b="0" strike="noStrike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Encounters and friendships between couples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-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The evening goes like this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64" name="CustomShape 2"/>
          <p:cNvSpPr/>
          <p:nvPr/>
        </p:nvSpPr>
        <p:spPr>
          <a:xfrm>
            <a:off x="214282" y="1357298"/>
            <a:ext cx="8715436" cy="142075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endParaRPr lang="sl-SI" spc="-1" dirty="0"/>
          </a:p>
          <a:p>
            <a:pPr>
              <a:lnSpc>
                <a:spcPts val="1001"/>
              </a:lnSpc>
            </a:pPr>
            <a:endParaRPr lang="sl-SI" spc="-1" dirty="0">
              <a:latin typeface="Arial"/>
            </a:endParaRPr>
          </a:p>
          <a:p>
            <a:r>
              <a:rPr lang="en-US" sz="2800" b="1" dirty="0">
                <a:latin typeface="Georgia" pitchFamily="18" charset="0"/>
              </a:rPr>
              <a:t>PART 1: Reflections on the Gospel</a:t>
            </a:r>
            <a:endParaRPr lang="sl-SI" sz="2800" b="1" dirty="0">
              <a:latin typeface="Georgia" pitchFamily="18" charset="0"/>
            </a:endParaRPr>
          </a:p>
          <a:p>
            <a:endParaRPr lang="en-US" sz="2800" dirty="0">
              <a:latin typeface="Georgia" pitchFamily="18" charset="0"/>
            </a:endParaRPr>
          </a:p>
          <a:p>
            <a:r>
              <a:rPr lang="en-US" sz="2800" b="1" dirty="0">
                <a:latin typeface="Georgia" pitchFamily="18" charset="0"/>
              </a:rPr>
              <a:t>PART 2: A Topic from Married Life</a:t>
            </a:r>
            <a:endParaRPr lang="sl-SI" sz="2800" b="1" dirty="0">
              <a:latin typeface="Georgia" pitchFamily="18" charset="0"/>
            </a:endParaRPr>
          </a:p>
          <a:p>
            <a:endParaRPr lang="en-US" sz="2800" dirty="0">
              <a:latin typeface="Georgia" pitchFamily="18" charset="0"/>
            </a:endParaRPr>
          </a:p>
          <a:p>
            <a:r>
              <a:rPr lang="en-US" sz="2800" b="1" dirty="0">
                <a:latin typeface="Georgia" pitchFamily="18" charset="0"/>
              </a:rPr>
              <a:t>PART 3: Social Life</a:t>
            </a:r>
            <a:endParaRPr lang="en-US" sz="2800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ts val="1001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marL="571680" indent="-570600">
              <a:lnSpc>
                <a:spcPct val="100000"/>
              </a:lnSpc>
              <a:tabLst>
                <a:tab pos="0" algn="l"/>
              </a:tabLst>
            </a:pPr>
            <a:endParaRPr lang="sl-SI" sz="4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</p:txBody>
      </p:sp>
      <p:sp>
        <p:nvSpPr>
          <p:cNvPr id="366" name="CustomShape 2"/>
          <p:cNvSpPr/>
          <p:nvPr/>
        </p:nvSpPr>
        <p:spPr>
          <a:xfrm>
            <a:off x="214200" y="1571760"/>
            <a:ext cx="8715240" cy="147513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ts val="1001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ts val="1001"/>
              </a:lnSpc>
            </a:pPr>
            <a:endParaRPr lang="sl-SI" sz="1800" b="0" strike="noStrike" spc="-1" dirty="0">
              <a:latin typeface="Arial"/>
            </a:endParaRPr>
          </a:p>
          <a:p>
            <a:r>
              <a:rPr lang="en-US" sz="2800" b="1" dirty="0">
                <a:latin typeface="Georgia" pitchFamily="18" charset="0"/>
              </a:rPr>
              <a:t>PART 1: Reflections on the Gospel</a:t>
            </a:r>
            <a:endParaRPr lang="sl-SI" sz="2800" b="1" dirty="0"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 is dedicated to reflecting on a passage from the Gospel.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 Couples choose the passage at the previous meeting.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 Between meetings, the couple reflects, discusses, and tries to answer the question: What does God’s Word mean for them as husband and wife, father and mother?</a:t>
            </a:r>
            <a:endParaRPr lang="sl-SI" sz="2800" spc="-1" dirty="0">
              <a:solidFill>
                <a:srgbClr val="000000"/>
              </a:solidFill>
              <a:latin typeface="Georgia" pitchFamily="18" charset="0"/>
              <a:ea typeface="Liberation Sans;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  <a:ea typeface="Liberation Sans;Arial"/>
              </a:rPr>
              <a:t>• At the meeting, each person shares a thought that they believe will be of interest to others.</a:t>
            </a: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1" strike="noStrike" spc="-1" dirty="0">
                <a:solidFill>
                  <a:srgbClr val="C0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 dirty="0">
              <a:latin typeface="Arial"/>
            </a:endParaRPr>
          </a:p>
          <a:p>
            <a:pPr marL="571680" indent="-570600">
              <a:lnSpc>
                <a:spcPct val="100000"/>
              </a:lnSpc>
              <a:tabLst>
                <a:tab pos="0" algn="l"/>
              </a:tabLst>
            </a:pPr>
            <a:endParaRPr lang="sl-SI" sz="4400" b="0" strike="noStrike" spc="-1" dirty="0">
              <a:latin typeface="Arial"/>
            </a:endParaRPr>
          </a:p>
        </p:txBody>
      </p:sp>
      <p:sp>
        <p:nvSpPr>
          <p:cNvPr id="4" name="PoljeZBesedilom 3"/>
          <p:cNvSpPr txBox="1"/>
          <p:nvPr/>
        </p:nvSpPr>
        <p:spPr>
          <a:xfrm>
            <a:off x="1643042" y="214290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Part 1</a:t>
            </a:r>
            <a:endParaRPr lang="en-GB" sz="32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PART 2: A Topic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from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Married</a:t>
            </a:r>
            <a:r>
              <a:rPr lang="en-US" sz="3200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Life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68" name="CustomShape 2"/>
          <p:cNvSpPr/>
          <p:nvPr/>
        </p:nvSpPr>
        <p:spPr>
          <a:xfrm>
            <a:off x="285840" y="1428840"/>
            <a:ext cx="8643600" cy="48306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The second part of the evening is devoted to topics related to married or family life.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 Each individual or couple shares what they have discovered during their preparation for the meeting to be their own experience.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 The discussion in the marriage group follows the principles of group dynamics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 It is not a debate club where couples try to convince each other of something and  interrupt one another.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• It is not an educational school; it is an exchange of marital or family experiences. </a:t>
            </a:r>
            <a:endParaRPr lang="sl-SI" sz="2800" b="0" strike="noStrike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Part 3:  Social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life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229320" y="147600"/>
            <a:ext cx="9280080" cy="22145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The third part is optional and is intended for socializing.</a:t>
            </a:r>
            <a:endParaRPr lang="sl-SI" sz="2400" b="0" strike="noStrike" spc="-1" dirty="0"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endParaRPr lang="sl-SI" sz="2400" b="0" strike="noStrike" spc="-1" dirty="0">
              <a:latin typeface="Arial"/>
            </a:endParaRPr>
          </a:p>
        </p:txBody>
      </p:sp>
      <p:pic>
        <p:nvPicPr>
          <p:cNvPr id="4" name="Picture 2" descr="C:\Users\Boris\Desktop\Boris\BORIS\NAJINA POT  Slike\marjan verc.jpg"/>
          <p:cNvPicPr/>
          <p:nvPr/>
        </p:nvPicPr>
        <p:blipFill>
          <a:blip r:embed="rId2"/>
          <a:srcRect r="22657"/>
          <a:stretch/>
        </p:blipFill>
        <p:spPr>
          <a:xfrm>
            <a:off x="1214414" y="2413440"/>
            <a:ext cx="7071840" cy="4444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2"/>
          <p:cNvSpPr/>
          <p:nvPr/>
        </p:nvSpPr>
        <p:spPr>
          <a:xfrm>
            <a:off x="214200" y="932400"/>
            <a:ext cx="8715240" cy="46459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Since 1972—that is, for 54 years since “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Najina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pot” was founded—a new married couples’ group has been established on average every year.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Today, there are 65 “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Najina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pot” married couples’ groups throughout Slovenia,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comprising 440 married couples,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approximately 1,390 children, though the number of young people is still changing.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In our 11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th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group, the average is 5.12 children per married couple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married couples’ groups operate from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Radgona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to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Prevalje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from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Tolmin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to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Kočevje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 from Novo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Mesto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to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Ankaran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.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• Forty couples from older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married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group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s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lead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the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Marriage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preparation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classes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.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The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sl-SI" sz="2000" spc="-1" dirty="0" err="1">
                <a:solidFill>
                  <a:srgbClr val="000000"/>
                </a:solidFill>
                <a:latin typeface="Georgia" pitchFamily="18" charset="0"/>
              </a:rPr>
              <a:t>preparations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 are held in 7 cities in Slovenia: in Ljubljana, Maribor,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Cerknica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Kranj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Vrhnika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Nova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Gorica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, and Dob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pri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000" spc="-1" dirty="0" err="1">
                <a:solidFill>
                  <a:srgbClr val="000000"/>
                </a:solidFill>
                <a:latin typeface="Georgia" pitchFamily="18" charset="0"/>
              </a:rPr>
              <a:t>Domžalah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.</a:t>
            </a:r>
            <a:endParaRPr lang="sl-SI" sz="2000" b="0" strike="noStrike" spc="-1" dirty="0">
              <a:latin typeface="Arial"/>
            </a:endParaRPr>
          </a:p>
        </p:txBody>
      </p:sp>
      <p:sp>
        <p:nvSpPr>
          <p:cNvPr id="375" name="CustomShape 3"/>
          <p:cNvSpPr/>
          <p:nvPr/>
        </p:nvSpPr>
        <p:spPr>
          <a:xfrm>
            <a:off x="285840" y="214200"/>
            <a:ext cx="86436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History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and</a:t>
            </a:r>
            <a:r>
              <a:rPr lang="sl-SI" sz="32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sl-SI" sz="3200" b="1" dirty="0" err="1">
                <a:solidFill>
                  <a:srgbClr val="FF0000"/>
                </a:solidFill>
                <a:latin typeface="Georgia" pitchFamily="18" charset="0"/>
              </a:rPr>
              <a:t>Statistics</a:t>
            </a:r>
            <a:endParaRPr lang="sl-SI" sz="32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1928880" y="214200"/>
            <a:ext cx="5499720" cy="128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0000"/>
                </a:solidFill>
                <a:latin typeface="Georgia"/>
                <a:ea typeface="DejaVu Sans"/>
              </a:rPr>
              <a:t> </a:t>
            </a:r>
            <a:endParaRPr lang="sl-SI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>
              <a:latin typeface="Arial"/>
            </a:endParaRPr>
          </a:p>
        </p:txBody>
      </p:sp>
      <p:sp>
        <p:nvSpPr>
          <p:cNvPr id="377" name="CustomShape 2"/>
          <p:cNvSpPr/>
          <p:nvPr/>
        </p:nvSpPr>
        <p:spPr>
          <a:xfrm>
            <a:off x="142920" y="1928880"/>
            <a:ext cx="8572320" cy="338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strike="noStrike" spc="-1" dirty="0">
                <a:solidFill>
                  <a:srgbClr val="FF0000"/>
                </a:solidFill>
                <a:latin typeface="Georgia"/>
                <a:ea typeface="DejaVu Sans"/>
              </a:rPr>
              <a:t> </a:t>
            </a: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The group consists of seven to ten married couples.</a:t>
            </a:r>
            <a:endParaRPr lang="sl-SI" sz="24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They meet once a month at the home of one of the couples.</a:t>
            </a:r>
            <a:endParaRPr lang="sl-SI" sz="24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The group is always made up of the same couples.</a:t>
            </a:r>
            <a:endParaRPr lang="sl-SI" sz="24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Discussions in the marriage group reveal personal matters</a:t>
            </a:r>
            <a:r>
              <a:rPr lang="sl-SI" sz="24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and the couples develop a close bond.</a:t>
            </a:r>
            <a:endParaRPr lang="sl-SI" sz="2400" spc="-1" dirty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spc="-1" dirty="0">
                <a:solidFill>
                  <a:srgbClr val="000000"/>
                </a:solidFill>
                <a:latin typeface="Georgia" pitchFamily="18" charset="0"/>
              </a:rPr>
              <a:t>Friendship among the couples grows slowly.</a:t>
            </a:r>
            <a:endParaRPr lang="sl-SI" sz="2400" b="0" strike="noStrike" spc="-1" dirty="0">
              <a:latin typeface="Arial"/>
            </a:endParaRPr>
          </a:p>
        </p:txBody>
      </p:sp>
      <p:sp>
        <p:nvSpPr>
          <p:cNvPr id="378" name="CustomShape 3"/>
          <p:cNvSpPr/>
          <p:nvPr/>
        </p:nvSpPr>
        <p:spPr>
          <a:xfrm>
            <a:off x="285840" y="214200"/>
            <a:ext cx="864360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Encounters and friendships between couples</a:t>
            </a:r>
            <a:endParaRPr lang="en-US" sz="32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3204000" y="2565000"/>
            <a:ext cx="5499720" cy="128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0000"/>
                </a:solidFill>
                <a:latin typeface="Georgia"/>
                <a:ea typeface="DejaVu Sans"/>
              </a:rPr>
              <a:t> </a:t>
            </a:r>
            <a:r>
              <a:rPr lang="en-US" sz="4400" b="1" strike="noStrike" spc="-1">
                <a:solidFill>
                  <a:srgbClr val="FF0000"/>
                </a:solidFill>
                <a:latin typeface="Arial"/>
                <a:ea typeface="Liberation Sans;Arial"/>
              </a:rPr>
              <a:t> </a:t>
            </a:r>
            <a:endParaRPr lang="sl-SI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l-SI" sz="4400" b="0" strike="noStrike" spc="-1">
              <a:latin typeface="Arial"/>
            </a:endParaRPr>
          </a:p>
        </p:txBody>
      </p:sp>
      <p:sp>
        <p:nvSpPr>
          <p:cNvPr id="380" name="CustomShape 2"/>
          <p:cNvSpPr/>
          <p:nvPr/>
        </p:nvSpPr>
        <p:spPr>
          <a:xfrm>
            <a:off x="214200" y="1357200"/>
            <a:ext cx="864360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The NAJINA POT movement has received the following </a:t>
            </a:r>
            <a:r>
              <a:rPr lang="sl-SI" sz="2800" spc="-1" dirty="0" err="1">
                <a:solidFill>
                  <a:srgbClr val="000000"/>
                </a:solidFill>
                <a:latin typeface="Georgia" pitchFamily="18" charset="0"/>
              </a:rPr>
              <a:t>two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awards through the Jesuit Vital, the founder of the NAJINA POT movement 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sl-SI" sz="2800" b="0" strike="noStrike" spc="-1" dirty="0">
              <a:latin typeface="Arial"/>
            </a:endParaRPr>
          </a:p>
          <a:p>
            <a:pPr>
              <a:lnSpc>
                <a:spcPct val="150000"/>
              </a:lnSpc>
            </a:pPr>
            <a:endParaRPr lang="sl-SI" sz="2800" b="0" strike="noStrike" spc="-1" dirty="0">
              <a:latin typeface="Arial"/>
            </a:endParaRPr>
          </a:p>
        </p:txBody>
      </p:sp>
      <p:sp>
        <p:nvSpPr>
          <p:cNvPr id="381" name="CustomShape 3"/>
          <p:cNvSpPr/>
          <p:nvPr/>
        </p:nvSpPr>
        <p:spPr>
          <a:xfrm>
            <a:off x="2614320" y="192600"/>
            <a:ext cx="360324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sl-SI" sz="3200" b="1" strike="noStrike" spc="-1" dirty="0" err="1">
                <a:solidFill>
                  <a:srgbClr val="FF0000"/>
                </a:solidFill>
                <a:latin typeface="Georgia"/>
                <a:ea typeface="DejaVu Sans"/>
              </a:rPr>
              <a:t>Awards</a:t>
            </a:r>
            <a:endParaRPr lang="sl-SI" sz="3200" b="0" strike="noStrike" spc="-1" dirty="0">
              <a:latin typeface="Arial"/>
            </a:endParaRPr>
          </a:p>
        </p:txBody>
      </p:sp>
      <p:pic>
        <p:nvPicPr>
          <p:cNvPr id="382" name="Slika 4"/>
          <p:cNvPicPr/>
          <p:nvPr/>
        </p:nvPicPr>
        <p:blipFill>
          <a:blip r:embed="rId2"/>
          <a:srcRect l="7861" t="8025" r="7762" b="26624"/>
          <a:stretch/>
        </p:blipFill>
        <p:spPr>
          <a:xfrm>
            <a:off x="571472" y="4000504"/>
            <a:ext cx="8143932" cy="192882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 txBox="1"/>
          <p:nvPr/>
        </p:nvSpPr>
        <p:spPr>
          <a:xfrm>
            <a:off x="301680" y="228600"/>
            <a:ext cx="8533440" cy="55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l-SI" sz="3200" b="1" spc="-1" dirty="0">
                <a:solidFill>
                  <a:srgbClr val="FF0000"/>
                </a:solidFill>
                <a:latin typeface="Georgia" pitchFamily="18" charset="0"/>
              </a:rPr>
              <a:t>STUDENT GROUP “ZORENJE”</a:t>
            </a:r>
            <a:endParaRPr lang="sl-SI" sz="3200" b="0" strike="noStrike" spc="-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384" name="CustomShape 2"/>
          <p:cNvSpPr/>
          <p:nvPr/>
        </p:nvSpPr>
        <p:spPr>
          <a:xfrm>
            <a:off x="357120" y="1285920"/>
            <a:ext cx="8214840" cy="4245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Student Group</a:t>
            </a:r>
            <a:r>
              <a:rPr lang="sl-SI" sz="2000" spc="-1" dirty="0">
                <a:solidFill>
                  <a:srgbClr val="000000"/>
                </a:solidFill>
                <a:latin typeface="Georgia" pitchFamily="18" charset="0"/>
              </a:rPr>
              <a:t> - </a:t>
            </a: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The group consists of students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Meetings are held once a week, every Thursday evening, at the St. Joseph Center in Ljubljana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The group consists of the same members throughout the entire academic year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Discussions in the group follow group dynamics: one person speaks while the others listen</a:t>
            </a:r>
            <a:endParaRPr lang="sl-SI" sz="20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Georgia" pitchFamily="18" charset="0"/>
              </a:rPr>
              <a:t> The students form close friendships. Each year they conclude with a group outing  and a visit to a student spiritual retreat</a:t>
            </a:r>
            <a:endParaRPr lang="sl-SI" sz="2000" b="0" strike="noStrike" spc="-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301680" y="228600"/>
            <a:ext cx="8533440" cy="110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 pitchFamily="18" charset="0"/>
              </a:rPr>
              <a:t>ANNUAL MEETING OF THE "NAJINA POT" MARRIED COUPLES' GROUPS</a:t>
            </a:r>
            <a:endParaRPr lang="sl-SI" sz="3200" b="0" strike="noStrike" spc="-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386" name="CustomShape 2"/>
          <p:cNvSpPr/>
          <p:nvPr/>
        </p:nvSpPr>
        <p:spPr>
          <a:xfrm>
            <a:off x="357120" y="1714320"/>
            <a:ext cx="8214840" cy="33225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sl-SI" sz="2800" b="0" strike="noStrike" spc="-1" dirty="0">
                <a:solidFill>
                  <a:srgbClr val="000000"/>
                </a:solidFill>
                <a:latin typeface="Georgia" pitchFamily="18" charset="0"/>
                <a:ea typeface="DejaVu Sans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Every year, all the NAJNA POT marriage groups gather for a joint Mass to pray together for strong marriages.</a:t>
            </a:r>
            <a:r>
              <a:rPr lang="sl-SI" sz="2800" spc="-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The gathering is followed by a social gathering where couples have the opportunity to get to know one another.</a:t>
            </a:r>
            <a:endParaRPr lang="sl-SI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1"/>
          <p:cNvSpPr/>
          <p:nvPr/>
        </p:nvSpPr>
        <p:spPr>
          <a:xfrm>
            <a:off x="301680" y="228600"/>
            <a:ext cx="8533440" cy="148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8" name="Slika 292"/>
          <p:cNvPicPr/>
          <p:nvPr/>
        </p:nvPicPr>
        <p:blipFill>
          <a:blip r:embed="rId2"/>
          <a:srcRect l="2997" t="4415" b="13074"/>
          <a:stretch/>
        </p:blipFill>
        <p:spPr>
          <a:xfrm>
            <a:off x="428760" y="714240"/>
            <a:ext cx="8512200" cy="531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The "</a:t>
            </a:r>
            <a:r>
              <a:rPr lang="en-US" sz="3200" b="1" spc="-1" dirty="0" err="1">
                <a:solidFill>
                  <a:srgbClr val="FF0000"/>
                </a:solidFill>
                <a:latin typeface="Georgia"/>
              </a:rPr>
              <a:t>Najina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 pot" Newsletter since 1990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96" name="CustomShape 2"/>
          <p:cNvSpPr/>
          <p:nvPr/>
        </p:nvSpPr>
        <p:spPr>
          <a:xfrm rot="45000">
            <a:off x="1431360" y="2748960"/>
            <a:ext cx="6291720" cy="28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Microsoft YaHei"/>
              </a:rPr>
              <a:t>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>
              <a:latin typeface="Arial"/>
            </a:endParaRPr>
          </a:p>
        </p:txBody>
      </p:sp>
      <p:pic>
        <p:nvPicPr>
          <p:cNvPr id="397" name="Slika 396"/>
          <p:cNvPicPr/>
          <p:nvPr/>
        </p:nvPicPr>
        <p:blipFill>
          <a:blip r:embed="rId2" cstate="print"/>
          <a:stretch/>
        </p:blipFill>
        <p:spPr>
          <a:xfrm>
            <a:off x="1800000" y="1575000"/>
            <a:ext cx="6300000" cy="472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Editorial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Board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90" name="CustomShape 2"/>
          <p:cNvSpPr/>
          <p:nvPr/>
        </p:nvSpPr>
        <p:spPr>
          <a:xfrm>
            <a:off x="229320" y="147600"/>
            <a:ext cx="9280080" cy="31994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Published 6 times a year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Connects and informs married couples</a:t>
            </a:r>
            <a:endParaRPr lang="sl-SI" sz="2800" spc="-1" dirty="0">
              <a:solidFill>
                <a:srgbClr val="000000"/>
              </a:solidFill>
              <a:latin typeface="Georgia" pitchFamily="18" charset="0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Georgia" pitchFamily="18" charset="0"/>
              </a:rPr>
              <a:t>It publishes only personal testimonies and serves as a spiritual source of encouragement from Jesuit priests</a:t>
            </a:r>
            <a:endParaRPr lang="sl-SI" sz="2800" b="0" strike="noStrike" spc="-1" dirty="0">
              <a:latin typeface="Georgia" pitchFamily="18" charset="0"/>
            </a:endParaRPr>
          </a:p>
        </p:txBody>
      </p:sp>
      <p:pic>
        <p:nvPicPr>
          <p:cNvPr id="391" name="Picture 3" descr="C:\Users\Boris\Desktop\Boris\BORIS\NAJINA POT  Slike\P1130723.JPG"/>
          <p:cNvPicPr/>
          <p:nvPr/>
        </p:nvPicPr>
        <p:blipFill>
          <a:blip r:embed="rId2" cstate="print"/>
          <a:srcRect t="13404"/>
          <a:stretch/>
        </p:blipFill>
        <p:spPr>
          <a:xfrm>
            <a:off x="3420000" y="3230280"/>
            <a:ext cx="4937760" cy="3206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214 issues of the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newsletter</a:t>
            </a:r>
            <a:endParaRPr lang="sl-SI" sz="3200" b="0" strike="noStrike" spc="-1" dirty="0">
              <a:latin typeface="Arial"/>
            </a:endParaRPr>
          </a:p>
        </p:txBody>
      </p:sp>
      <p:sp>
        <p:nvSpPr>
          <p:cNvPr id="393" name="CustomShape 2"/>
          <p:cNvSpPr/>
          <p:nvPr/>
        </p:nvSpPr>
        <p:spPr>
          <a:xfrm rot="45000">
            <a:off x="1420560" y="2748600"/>
            <a:ext cx="6291720" cy="447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	Duhovne vaje potekajo čez vse leto 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	 ob koncih tedna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Microsoft YaHei"/>
              </a:rPr>
              <a:t>	izmenjava izkušenj ob večerih.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DejaVu Sans"/>
              </a:rPr>
              <a:t>   Za varstvo otrok je poskrbljeno 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DejaVu Sans"/>
              </a:rPr>
              <a:t>   tri dni miru za pregled zakonskega in družinskega življenja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DejaVu Sans"/>
              </a:rPr>
              <a:t>   slišita in vidita druge zakonce, starše in se tako bogatita 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DejaVu Sans"/>
              </a:rPr>
              <a:t>   pomagata drugim s svojimi izkušnjami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Liberation Sans;Arial"/>
                <a:ea typeface="Microsoft YaHei"/>
              </a:rPr>
              <a:t>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sl-SI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sl-SI" sz="1800" b="0" strike="noStrike" spc="-1">
              <a:latin typeface="Arial"/>
            </a:endParaRPr>
          </a:p>
        </p:txBody>
      </p:sp>
      <p:pic>
        <p:nvPicPr>
          <p:cNvPr id="394" name="Slika 278"/>
          <p:cNvPicPr/>
          <p:nvPr/>
        </p:nvPicPr>
        <p:blipFill>
          <a:blip r:embed="rId2"/>
          <a:stretch/>
        </p:blipFill>
        <p:spPr>
          <a:xfrm>
            <a:off x="-4320" y="973800"/>
            <a:ext cx="9143280" cy="4914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3" name="Slika 295"/>
          <p:cNvPicPr/>
          <p:nvPr/>
        </p:nvPicPr>
        <p:blipFill>
          <a:blip r:embed="rId2" cstate="print"/>
          <a:srcRect t="2121" b="10167"/>
          <a:stretch/>
        </p:blipFill>
        <p:spPr>
          <a:xfrm>
            <a:off x="500040" y="1357200"/>
            <a:ext cx="7493040" cy="4928760"/>
          </a:xfrm>
          <a:prstGeom prst="rect">
            <a:avLst/>
          </a:prstGeom>
          <a:ln w="0">
            <a:noFill/>
          </a:ln>
        </p:spPr>
      </p:pic>
      <p:sp>
        <p:nvSpPr>
          <p:cNvPr id="404" name="CustomShape 2"/>
          <p:cNvSpPr/>
          <p:nvPr/>
        </p:nvSpPr>
        <p:spPr>
          <a:xfrm>
            <a:off x="285840" y="214200"/>
            <a:ext cx="857232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Marriage spiritual exercises at </a:t>
            </a:r>
            <a:r>
              <a:rPr lang="en-US" sz="3200" b="1" spc="-1" dirty="0" err="1">
                <a:solidFill>
                  <a:srgbClr val="FF0000"/>
                </a:solidFill>
                <a:latin typeface="Georgia"/>
              </a:rPr>
              <a:t>Stična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 Monastery</a:t>
            </a:r>
            <a:endParaRPr lang="sl-SI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6" name="CustomShape 2"/>
          <p:cNvSpPr/>
          <p:nvPr/>
        </p:nvSpPr>
        <p:spPr>
          <a:xfrm>
            <a:off x="0" y="214200"/>
            <a:ext cx="8929718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Marriage retreat for couples at </a:t>
            </a:r>
            <a:r>
              <a:rPr lang="en-US" sz="3200" b="1" spc="-1" dirty="0" err="1">
                <a:solidFill>
                  <a:srgbClr val="FF0000"/>
                </a:solidFill>
                <a:latin typeface="Georgia"/>
              </a:rPr>
              <a:t>Miren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 Castle</a:t>
            </a:r>
            <a:r>
              <a:rPr lang="sl-SI" sz="3200" b="1" spc="-1" dirty="0">
                <a:solidFill>
                  <a:srgbClr val="FF0000"/>
                </a:solidFill>
                <a:latin typeface="Georgia"/>
              </a:rPr>
              <a:t>,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this </a:t>
            </a:r>
            <a:r>
              <a:rPr lang="sl-SI" sz="3200" b="1" spc="-1" dirty="0" err="1">
                <a:solidFill>
                  <a:srgbClr val="FF0000"/>
                </a:solidFill>
                <a:latin typeface="Georgia"/>
              </a:rPr>
              <a:t>pine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 tree is over 300 years old</a:t>
            </a:r>
            <a:endParaRPr lang="sl-SI" sz="3200" b="0" strike="noStrike" spc="-1" dirty="0">
              <a:latin typeface="Arial"/>
            </a:endParaRPr>
          </a:p>
        </p:txBody>
      </p:sp>
      <p:pic>
        <p:nvPicPr>
          <p:cNvPr id="407" name="Slika 406"/>
          <p:cNvPicPr/>
          <p:nvPr/>
        </p:nvPicPr>
        <p:blipFill>
          <a:blip r:embed="rId2" cstate="print"/>
          <a:stretch/>
        </p:blipFill>
        <p:spPr>
          <a:xfrm>
            <a:off x="2714612" y="1357298"/>
            <a:ext cx="3833728" cy="5207128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2"/>
          <p:cNvSpPr/>
          <p:nvPr/>
        </p:nvSpPr>
        <p:spPr>
          <a:xfrm>
            <a:off x="285840" y="214200"/>
            <a:ext cx="857232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Marriage spiritual exercises at </a:t>
            </a:r>
            <a:r>
              <a:rPr lang="en-US" sz="3200" b="1" spc="-1" dirty="0" err="1">
                <a:solidFill>
                  <a:srgbClr val="FF0000"/>
                </a:solidFill>
                <a:latin typeface="Georgia"/>
              </a:rPr>
              <a:t>Miren</a:t>
            </a: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 Castle – Evening Mass</a:t>
            </a:r>
            <a:endParaRPr lang="sl-SI" sz="3200" b="0" strike="noStrike" spc="-1" dirty="0">
              <a:latin typeface="Arial"/>
            </a:endParaRPr>
          </a:p>
        </p:txBody>
      </p:sp>
      <p:pic>
        <p:nvPicPr>
          <p:cNvPr id="410" name="Slika 409"/>
          <p:cNvPicPr/>
          <p:nvPr/>
        </p:nvPicPr>
        <p:blipFill>
          <a:blip r:embed="rId2" cstate="print"/>
          <a:stretch/>
        </p:blipFill>
        <p:spPr>
          <a:xfrm>
            <a:off x="936720" y="1260000"/>
            <a:ext cx="6803280" cy="5102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01680" y="22860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4" name="Picture 2_1" descr="C:\Users\Boris\Downloads\20240517_160349(0).jpg"/>
          <p:cNvPicPr/>
          <p:nvPr/>
        </p:nvPicPr>
        <p:blipFill>
          <a:blip r:embed="rId2"/>
          <a:srcRect l="-780" r="12500" b="1632"/>
          <a:stretch/>
        </p:blipFill>
        <p:spPr>
          <a:xfrm>
            <a:off x="500034" y="1714488"/>
            <a:ext cx="8071560" cy="4929118"/>
          </a:xfrm>
          <a:prstGeom prst="rect">
            <a:avLst/>
          </a:prstGeom>
          <a:ln w="0">
            <a:noFill/>
          </a:ln>
        </p:spPr>
      </p:pic>
      <p:sp>
        <p:nvSpPr>
          <p:cNvPr id="425" name="CustomShape 2"/>
          <p:cNvSpPr/>
          <p:nvPr/>
        </p:nvSpPr>
        <p:spPr>
          <a:xfrm>
            <a:off x="285840" y="214200"/>
            <a:ext cx="8572320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FF0000"/>
                </a:solidFill>
                <a:latin typeface="Georgia"/>
              </a:rPr>
              <a:t>Couples who have lived to be over 90 years old and have been married for more than 60 years</a:t>
            </a:r>
            <a:endParaRPr lang="sl-SI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406556" cy="118008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eorgia" pitchFamily="18" charset="0"/>
              </a:rPr>
              <a:t>In this way, the Church in Slovenia continues to accompany both those in love and those who are married, even in the third millennium</a:t>
            </a:r>
            <a:endParaRPr lang="en-GB" sz="32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" name="Slika 2" descr="2014-10-30 16.54.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2357430"/>
            <a:ext cx="5214942" cy="391120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CustomShape 1"/>
          <p:cNvSpPr/>
          <p:nvPr/>
        </p:nvSpPr>
        <p:spPr>
          <a:xfrm>
            <a:off x="285840" y="571320"/>
            <a:ext cx="8533440" cy="75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pc="-1" dirty="0" err="1">
                <a:solidFill>
                  <a:srgbClr val="FF0000"/>
                </a:solidFill>
                <a:latin typeface="Georgia" pitchFamily="18" charset="0"/>
              </a:rPr>
              <a:t>Ďakujeme</a:t>
            </a:r>
            <a:r>
              <a:rPr lang="en-US" sz="3200" b="1" spc="-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spc="-1" dirty="0" err="1">
                <a:solidFill>
                  <a:srgbClr val="FF0000"/>
                </a:solidFill>
                <a:latin typeface="Georgia" pitchFamily="18" charset="0"/>
              </a:rPr>
              <a:t>za</a:t>
            </a:r>
            <a:r>
              <a:rPr lang="en-US" sz="3200" b="1" spc="-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200" b="1" spc="-1" dirty="0" err="1">
                <a:solidFill>
                  <a:srgbClr val="FF0000"/>
                </a:solidFill>
                <a:latin typeface="Georgia" pitchFamily="18" charset="0"/>
              </a:rPr>
              <a:t>pozornosť</a:t>
            </a:r>
            <a:r>
              <a:rPr lang="en-US" sz="3200" b="1" spc="-1" dirty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sl-SI" sz="3200" b="1" spc="-1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sl-SI" sz="3200" b="1" strike="noStrike" spc="-1" dirty="0">
                <a:solidFill>
                  <a:srgbClr val="FF0000"/>
                </a:solidFill>
                <a:latin typeface="Georgia" pitchFamily="18" charset="0"/>
                <a:ea typeface="DejaVu Sans"/>
              </a:rPr>
              <a:t>Boris a Karolina</a:t>
            </a:r>
            <a:endParaRPr lang="sl-SI" sz="3200" b="0" strike="noStrike" spc="-1" dirty="0">
              <a:latin typeface="Georgia" pitchFamily="18" charset="0"/>
            </a:endParaRPr>
          </a:p>
        </p:txBody>
      </p:sp>
      <p:pic>
        <p:nvPicPr>
          <p:cNvPr id="427" name="Picture 3" descr="C:\Users\Boris\Pictures\boris 2023\P1070854.JPG"/>
          <p:cNvPicPr/>
          <p:nvPr/>
        </p:nvPicPr>
        <p:blipFill>
          <a:blip r:embed="rId2"/>
          <a:srcRect t="13580"/>
          <a:stretch/>
        </p:blipFill>
        <p:spPr>
          <a:xfrm>
            <a:off x="1080000" y="1714320"/>
            <a:ext cx="7142760" cy="4629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9548</TotalTime>
  <Words>1383</Words>
  <Application>Microsoft Office PowerPoint</Application>
  <PresentationFormat>Prezentácia na obrazovke (4:3)</PresentationFormat>
  <Paragraphs>240</Paragraphs>
  <Slides>32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7</vt:i4>
      </vt:variant>
      <vt:variant>
        <vt:lpstr>Nadpisy snímok</vt:lpstr>
      </vt:variant>
      <vt:variant>
        <vt:i4>32</vt:i4>
      </vt:variant>
    </vt:vector>
  </HeadingPairs>
  <TitlesOfParts>
    <vt:vector size="45" baseType="lpstr">
      <vt:lpstr>Arial</vt:lpstr>
      <vt:lpstr>Calibri</vt:lpstr>
      <vt:lpstr>Georgia</vt:lpstr>
      <vt:lpstr>Liberation Sans;Arial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Prezentácia programu PowerPoint</vt:lpstr>
      <vt:lpstr> NAJINA POT  (naša cesta)  Jesuit work  </vt:lpstr>
      <vt:lpstr>Following couples, from youthful love to the transition into eternity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In this way, the Church in Slovenia continues to accompany both those in love and those who are married, even in the third millennium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dark side of the digitalization</dc:title>
  <dc:creator>Boris</dc:creator>
  <cp:lastModifiedBy>Ľubica Černá</cp:lastModifiedBy>
  <cp:revision>72</cp:revision>
  <dcterms:created xsi:type="dcterms:W3CDTF">2024-06-03T21:33:54Z</dcterms:created>
  <dcterms:modified xsi:type="dcterms:W3CDTF">2026-06-02T07:51:46Z</dcterms:modified>
  <dc:language>sl-SI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Diaprojekcija na zaslonu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28</vt:i4>
  </property>
</Properties>
</file>