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95" r:id="rId3"/>
    <p:sldId id="326" r:id="rId4"/>
    <p:sldId id="292" r:id="rId5"/>
    <p:sldId id="299" r:id="rId6"/>
    <p:sldId id="300" r:id="rId7"/>
    <p:sldId id="291" r:id="rId8"/>
    <p:sldId id="324" r:id="rId9"/>
    <p:sldId id="298" r:id="rId10"/>
    <p:sldId id="285" r:id="rId11"/>
    <p:sldId id="319" r:id="rId12"/>
    <p:sldId id="318" r:id="rId13"/>
    <p:sldId id="287" r:id="rId14"/>
    <p:sldId id="297" r:id="rId15"/>
    <p:sldId id="327" r:id="rId16"/>
    <p:sldId id="288" r:id="rId17"/>
    <p:sldId id="296" r:id="rId18"/>
    <p:sldId id="323" r:id="rId19"/>
    <p:sldId id="322" r:id="rId20"/>
    <p:sldId id="320" r:id="rId21"/>
    <p:sldId id="321" r:id="rId22"/>
    <p:sldId id="325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  <a:srgbClr val="ECFEF3"/>
    <a:srgbClr val="96F49A"/>
    <a:srgbClr val="CFF9D4"/>
    <a:srgbClr val="002D72"/>
    <a:srgbClr val="FF9999"/>
    <a:srgbClr val="CBFBC5"/>
    <a:srgbClr val="CCFF66"/>
    <a:srgbClr val="CCFFCC"/>
    <a:srgbClr val="FF6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523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46478314781515"/>
          <c:y val="0.19638879375493556"/>
          <c:w val="0.70650339237505078"/>
          <c:h val="0.713301802324539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9-4BDC-BCD6-5CAA05510275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Rad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9-4BDC-BCD6-5CAA05510275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Rad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C9-4BDC-BCD6-5CAA05510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13"/>
        <c:axId val="2053996144"/>
        <c:axId val="2053996560"/>
      </c:barChart>
      <c:catAx>
        <c:axId val="2053996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053996560"/>
        <c:crosses val="autoZero"/>
        <c:auto val="1"/>
        <c:lblAlgn val="ctr"/>
        <c:lblOffset val="100"/>
        <c:noMultiLvlLbl val="0"/>
      </c:catAx>
      <c:valAx>
        <c:axId val="2053996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0539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7.5403180359500971E-4"/>
          <c:w val="6.9352279060550456E-2"/>
          <c:h val="0.193134198587305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350" b="0" i="0" u="none" strike="noStrike" kern="1200" baseline="0">
              <a:solidFill>
                <a:srgbClr val="77777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1F174-C4BC-460C-9DE8-4EBD38507E38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A0BC-2C49-4A47-BF6B-7B2A43011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solidFill>
          <a:srgbClr val="009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53" y="5797126"/>
            <a:ext cx="2707247" cy="897467"/>
          </a:xfrm>
          <a:prstGeom prst="rect">
            <a:avLst/>
          </a:prstGeom>
        </p:spPr>
      </p:pic>
      <p:sp>
        <p:nvSpPr>
          <p:cNvPr id="4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531233"/>
            <a:ext cx="11473353" cy="1694731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dnadpis 2"/>
          <p:cNvSpPr>
            <a:spLocks noGrp="1"/>
          </p:cNvSpPr>
          <p:nvPr>
            <p:ph type="subTitle" idx="4294967295"/>
          </p:nvPr>
        </p:nvSpPr>
        <p:spPr>
          <a:xfrm>
            <a:off x="300037" y="2237643"/>
            <a:ext cx="11473353" cy="9585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0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loženie obsahu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rázok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predelového snímku</a:t>
            </a:r>
            <a:br>
              <a:rPr lang="sk-SK" dirty="0"/>
            </a:br>
            <a:r>
              <a:rPr lang="sk-SK" dirty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5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2271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predelového snímku</a:t>
            </a:r>
            <a:br>
              <a:rPr lang="sk-SK" dirty="0"/>
            </a:br>
            <a:r>
              <a:rPr lang="sk-SK" dirty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55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559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5514975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1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58186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54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 hasCustomPrompt="1"/>
          </p:nvPr>
        </p:nvSpPr>
        <p:spPr>
          <a:xfrm>
            <a:off x="371475" y="1354138"/>
            <a:ext cx="11449050" cy="447369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912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graphicFrame>
        <p:nvGraphicFramePr>
          <p:cNvPr id="5" name="Graf 4"/>
          <p:cNvGraphicFramePr/>
          <p:nvPr userDrawn="1">
            <p:extLst>
              <p:ext uri="{D42A27DB-BD31-4B8C-83A1-F6EECF244321}">
                <p14:modId xmlns:p14="http://schemas.microsoft.com/office/powerpoint/2010/main" val="2832957957"/>
              </p:ext>
            </p:extLst>
          </p:nvPr>
        </p:nvGraphicFramePr>
        <p:xfrm>
          <a:off x="385616" y="1217900"/>
          <a:ext cx="11434909" cy="423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9700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902627"/>
          </a:xfrm>
        </p:spPr>
        <p:txBody>
          <a:bodyPr anchor="t">
            <a:no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474344"/>
            <a:ext cx="4585122" cy="4334319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8" name="Zástupný objekt pre obsah 7"/>
          <p:cNvSpPr>
            <a:spLocks noGrp="1"/>
          </p:cNvSpPr>
          <p:nvPr>
            <p:ph sz="quarter" idx="14" hasCustomPrompt="1"/>
          </p:nvPr>
        </p:nvSpPr>
        <p:spPr>
          <a:xfrm>
            <a:off x="5097463" y="427038"/>
            <a:ext cx="6723062" cy="5381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98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  <p15:guide id="4" pos="320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820508"/>
          </a:xfrm>
        </p:spPr>
        <p:txBody>
          <a:bodyPr anchor="t"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4585122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4" hasCustomPrompt="1"/>
          </p:nvPr>
        </p:nvSpPr>
        <p:spPr>
          <a:xfrm>
            <a:off x="5087938" y="2751138"/>
            <a:ext cx="6732587" cy="30575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/>
              <a:t>Objekt</a:t>
            </a:r>
            <a:endParaRPr lang="en-US" dirty="0"/>
          </a:p>
        </p:txBody>
      </p:sp>
      <p:sp>
        <p:nvSpPr>
          <p:cNvPr id="13" name="Zástupný objekt pre obsah 5"/>
          <p:cNvSpPr>
            <a:spLocks noGrp="1"/>
          </p:cNvSpPr>
          <p:nvPr>
            <p:ph sz="quarter" idx="15" hasCustomPrompt="1"/>
          </p:nvPr>
        </p:nvSpPr>
        <p:spPr>
          <a:xfrm>
            <a:off x="5087937" y="427766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/>
              <a:t>Objekt</a:t>
            </a:r>
            <a:endParaRPr lang="en-US" dirty="0"/>
          </a:p>
        </p:txBody>
      </p:sp>
      <p:sp>
        <p:nvSpPr>
          <p:cNvPr id="14" name="Zástupný objekt pre obsah 5"/>
          <p:cNvSpPr>
            <a:spLocks noGrp="1"/>
          </p:cNvSpPr>
          <p:nvPr>
            <p:ph sz="quarter" idx="16" hasCustomPrompt="1"/>
          </p:nvPr>
        </p:nvSpPr>
        <p:spPr>
          <a:xfrm>
            <a:off x="8529732" y="427765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93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  <p15:guide id="4" pos="320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8" y="6247567"/>
            <a:ext cx="1690667" cy="560466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71475" y="4934108"/>
            <a:ext cx="11449050" cy="902627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/>
              <a:t>Nadpis prezentačného snímku</a:t>
            </a:r>
            <a:endParaRPr lang="en-US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246563"/>
            <a:ext cx="11449050" cy="682625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/>
              <a:t>Kliknite sem a zadajte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55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784D-4928-4D1C-9696-D92BC1EDB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7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71" r:id="rId4"/>
    <p:sldLayoutId id="2147483666" r:id="rId5"/>
    <p:sldLayoutId id="2147483669" r:id="rId6"/>
    <p:sldLayoutId id="2147483672" r:id="rId7"/>
    <p:sldLayoutId id="2147483667" r:id="rId8"/>
    <p:sldLayoutId id="2147483668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746894"/>
            <a:ext cx="11473353" cy="2384495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DEFINÍCIA MÄKKÝCH CIEĽOV: ZRANITEĽNOSŤ, POSUDZOVANIE RIZÍK </a:t>
            </a:r>
            <a:br>
              <a:rPr lang="sk-SK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PREVENTÍVNE STRATÉGIE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ta"/>
          <p:cNvSpPr txBox="1"/>
          <p:nvPr/>
        </p:nvSpPr>
        <p:spPr>
          <a:xfrm>
            <a:off x="7442710" y="6059016"/>
            <a:ext cx="2477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ZILINA</a:t>
            </a:r>
          </a:p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of Security Engineering</a:t>
            </a:r>
          </a:p>
        </p:txBody>
      </p:sp>
      <p:sp>
        <p:nvSpPr>
          <p:cNvPr id="2" name="Obdĺžnik 1"/>
          <p:cNvSpPr/>
          <p:nvPr/>
        </p:nvSpPr>
        <p:spPr>
          <a:xfrm>
            <a:off x="300037" y="60590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noProof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prof. Ing. Andrej Veľas, PhD</a:t>
            </a:r>
            <a:r>
              <a:rPr lang="sk-SK" sz="1200" noProof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0446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</a:rPr>
              <a:t>Mäkké ciele</a:t>
            </a:r>
            <a:endParaRPr lang="sk-SK" dirty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3"/>
          </p:nvPr>
        </p:nvSpPr>
        <p:spPr>
          <a:xfrm>
            <a:off x="371475" y="1381124"/>
            <a:ext cx="11449050" cy="2814955"/>
          </a:xfrm>
        </p:spPr>
        <p:txBody>
          <a:bodyPr>
            <a:noAutofit/>
          </a:bodyPr>
          <a:lstStyle/>
          <a:p>
            <a:pPr algn="just"/>
            <a:r>
              <a:rPr lang="sk-SK" sz="2000" b="1" dirty="0">
                <a:solidFill>
                  <a:schemeClr val="bg2">
                    <a:lumMod val="10000"/>
                  </a:schemeClr>
                </a:solidFill>
              </a:rPr>
              <a:t>Miesta, aktivity s 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možným výskytom veľkého  množstva ľudí v rámci rôznych podujatí týkajúcich sa života univerzity s </a:t>
            </a:r>
            <a:r>
              <a:rPr lang="sk-SK" sz="2000" b="1" dirty="0">
                <a:solidFill>
                  <a:schemeClr val="bg2">
                    <a:lumMod val="10000"/>
                  </a:schemeClr>
                </a:solidFill>
              </a:rPr>
              <a:t>minimálnou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, prípadne </a:t>
            </a:r>
            <a:r>
              <a:rPr lang="sk-SK" sz="2000" b="1" dirty="0">
                <a:solidFill>
                  <a:schemeClr val="bg2">
                    <a:lumMod val="10000"/>
                  </a:schemeClr>
                </a:solidFill>
              </a:rPr>
              <a:t>žiadnou úrovňou ochrany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sk-SK" sz="2000" b="1" dirty="0">
                <a:solidFill>
                  <a:schemeClr val="bg2">
                    <a:lumMod val="10000"/>
                  </a:schemeClr>
                </a:solidFill>
              </a:rPr>
              <a:t>Možným cieľom i páchateľmi útokov sú 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študenti, zamestnanci, návštevy, osoby zamestnané vo firmách poskytujúcich služby, osoby prechádzajúce areálom, osoby na konferenciách a </a:t>
            </a:r>
            <a:r>
              <a:rPr lang="sk-SK" sz="2000" dirty="0" err="1">
                <a:solidFill>
                  <a:schemeClr val="bg2">
                    <a:lumMod val="10000"/>
                  </a:schemeClr>
                </a:solidFill>
              </a:rPr>
              <a:t>eventoch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sk-SK" sz="2000" b="1" dirty="0">
                <a:solidFill>
                  <a:schemeClr val="bg2">
                    <a:lumMod val="10000"/>
                  </a:schemeClr>
                </a:solidFill>
              </a:rPr>
              <a:t>Možnými dôvodmi </a:t>
            </a:r>
            <a:r>
              <a:rPr lang="sk-SK" sz="2000" dirty="0">
                <a:solidFill>
                  <a:schemeClr val="bg2">
                    <a:lumMod val="10000"/>
                  </a:schemeClr>
                </a:solidFill>
              </a:rPr>
              <a:t>sú okrem duševného zdravia, nespokojnosť s finančným alebo osobným hodnotením zamestnancov, nespokojnosť s hodnotením študentov, pocit krivdy, šikanovanie, rozdiely vo vierovyznaní, rozdiely v názoroch a ďalšie.</a:t>
            </a:r>
          </a:p>
        </p:txBody>
      </p:sp>
      <p:sp>
        <p:nvSpPr>
          <p:cNvPr id="6" name="Zástupný objekt pre text 3"/>
          <p:cNvSpPr txBox="1">
            <a:spLocks/>
          </p:cNvSpPr>
          <p:nvPr/>
        </p:nvSpPr>
        <p:spPr>
          <a:xfrm>
            <a:off x="385615" y="3886088"/>
            <a:ext cx="11434910" cy="698226"/>
          </a:xfrm>
          <a:prstGeom prst="rect">
            <a:avLst/>
          </a:prstGeom>
          <a:solidFill>
            <a:srgbClr val="FF0000">
              <a:alpha val="11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b="1" cap="all" dirty="0"/>
              <a:t>Preventívne Aktivity sú vykonávané zriedkavo, prípadne vôbec.</a:t>
            </a:r>
            <a:endParaRPr lang="sk-SK" dirty="0">
              <a:solidFill>
                <a:srgbClr val="009A44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E7A9C33-D96F-185A-B480-D4F4D19A10D2}"/>
              </a:ext>
            </a:extLst>
          </p:cNvPr>
          <p:cNvSpPr txBox="1"/>
          <p:nvPr/>
        </p:nvSpPr>
        <p:spPr>
          <a:xfrm>
            <a:off x="9463257" y="6308093"/>
            <a:ext cx="2514560" cy="444843"/>
          </a:xfrm>
          <a:prstGeom prst="rect">
            <a:avLst/>
          </a:prstGeom>
          <a:solidFill>
            <a:srgbClr val="009A44"/>
          </a:solidFill>
          <a:ln>
            <a:solidFill>
              <a:srgbClr val="009A44"/>
            </a:solidFill>
          </a:ln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2792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>
            <a:extLst>
              <a:ext uri="{FF2B5EF4-FFF2-40B4-BE49-F238E27FC236}">
                <a16:creationId xmlns:a16="http://schemas.microsoft.com/office/drawing/2014/main" id="{1138B4FB-C820-D4AC-9CA8-A5B19E7B2154}"/>
              </a:ext>
            </a:extLst>
          </p:cNvPr>
          <p:cNvSpPr/>
          <p:nvPr/>
        </p:nvSpPr>
        <p:spPr>
          <a:xfrm>
            <a:off x="448735" y="992889"/>
            <a:ext cx="11688417" cy="4094922"/>
          </a:xfrm>
          <a:prstGeom prst="rect">
            <a:avLst/>
          </a:prstGeom>
          <a:solidFill>
            <a:srgbClr val="009A44"/>
          </a:solidFill>
          <a:ln>
            <a:solidFill>
              <a:srgbClr val="009A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>
                <a:solidFill>
                  <a:srgbClr val="009A44"/>
                </a:solidFill>
              </a:ln>
              <a:solidFill>
                <a:srgbClr val="009A44"/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E3A1E1D1-FEA4-99B1-080A-5DFF70480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1525611"/>
            <a:ext cx="5291666" cy="3029478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2756F4D0-AF96-FD81-A40C-F02527D53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591" y="1525611"/>
            <a:ext cx="5558674" cy="3029477"/>
          </a:xfrm>
          <a:prstGeom prst="rect">
            <a:avLst/>
          </a:prstGeom>
        </p:spPr>
      </p:pic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4C4321F3-A9DC-C4F0-B3A4-C99B44CA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831A784D-4928-4D1C-9696-D92BC1EDB409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>
                <a:spcAft>
                  <a:spcPts val="600"/>
                </a:spcAft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Nadpis 2">
            <a:extLst>
              <a:ext uri="{FF2B5EF4-FFF2-40B4-BE49-F238E27FC236}">
                <a16:creationId xmlns:a16="http://schemas.microsoft.com/office/drawing/2014/main" id="{4F59AB1D-5A74-EF83-C7DC-BF6C9E5B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15" y="373834"/>
            <a:ext cx="11434910" cy="619055"/>
          </a:xfrm>
        </p:spPr>
        <p:txBody>
          <a:bodyPr/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</a:rPr>
              <a:t>Mäkké ciele</a:t>
            </a:r>
            <a:endParaRPr lang="sk-SK" dirty="0"/>
          </a:p>
        </p:txBody>
      </p:sp>
      <p:sp>
        <p:nvSpPr>
          <p:cNvPr id="12" name="Zástupný objekt pre text 3"/>
          <p:cNvSpPr txBox="1">
            <a:spLocks/>
          </p:cNvSpPr>
          <p:nvPr/>
        </p:nvSpPr>
        <p:spPr>
          <a:xfrm>
            <a:off x="575488" y="5271420"/>
            <a:ext cx="11434910" cy="435446"/>
          </a:xfrm>
          <a:prstGeom prst="rect">
            <a:avLst/>
          </a:prstGeom>
          <a:solidFill>
            <a:srgbClr val="FF0000">
              <a:alpha val="24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b="1" cap="all" dirty="0"/>
              <a:t>Cieľom je nielen stav, ale aj pocit bezpečia.</a:t>
            </a:r>
            <a:endParaRPr lang="sk-SK" dirty="0">
              <a:solidFill>
                <a:srgbClr val="009A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52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 </a:t>
            </a:r>
            <a:r>
              <a:rPr lang="sk-SK" b="1" dirty="0"/>
              <a:t>Útoky na školy a školské zariadenia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EE670C-86DF-4D8E-A30F-C29881FCFD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615" y="1215231"/>
            <a:ext cx="11363562" cy="4495456"/>
          </a:xfrm>
        </p:spPr>
        <p:txBody>
          <a:bodyPr>
            <a:normAutofit fontScale="92500" lnSpcReduction="20000"/>
          </a:bodyPr>
          <a:lstStyle/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sk-SK" dirty="0">
                <a:ea typeface="Times New Roman" panose="02020603050405020304" pitchFamily="18" charset="0"/>
              </a:rPr>
              <a:t>Útoky na školy a školské zriadenia sa vyskytovali aj v minulosti. Pravdou je, že </a:t>
            </a:r>
            <a:r>
              <a:rPr lang="sk-SK" b="1" dirty="0">
                <a:solidFill>
                  <a:srgbClr val="FF0000"/>
                </a:solidFill>
                <a:ea typeface="Times New Roman" panose="02020603050405020304" pitchFamily="18" charset="0"/>
              </a:rPr>
              <a:t>neboli zverejňované </a:t>
            </a:r>
            <a:r>
              <a:rPr lang="sk-SK" dirty="0">
                <a:ea typeface="Times New Roman" panose="02020603050405020304" pitchFamily="18" charset="0"/>
              </a:rPr>
              <a:t>a často sa o nich vedelo iba v miestnej komunite. Útoky na školy boli tragickou súčasťou ľudských dejín. 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endParaRPr lang="sk-SK" dirty="0">
              <a:ea typeface="Times New Roman" panose="02020603050405020304" pitchFamily="18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sk-SK" dirty="0">
                <a:ea typeface="Times New Roman" panose="02020603050405020304" pitchFamily="18" charset="0"/>
              </a:rPr>
              <a:t>Konkrétne formy a motívy týchto útokov v priebehu času menili, ich základný cieľ – </a:t>
            </a:r>
            <a:r>
              <a:rPr lang="sk-SK" b="1" dirty="0">
                <a:solidFill>
                  <a:srgbClr val="FF0000"/>
                </a:solidFill>
                <a:ea typeface="Times New Roman" panose="02020603050405020304" pitchFamily="18" charset="0"/>
              </a:rPr>
              <a:t>ohrozenie bezbranných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a predovšetkým </a:t>
            </a:r>
            <a:r>
              <a:rPr lang="sk-SK" b="1" dirty="0">
                <a:solidFill>
                  <a:srgbClr val="FF0000"/>
                </a:solidFill>
                <a:ea typeface="Times New Roman" panose="02020603050405020304" pitchFamily="18" charset="0"/>
              </a:rPr>
              <a:t>mladých ľudí</a:t>
            </a:r>
            <a:r>
              <a:rPr lang="sk-SK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sk-SK" dirty="0">
                <a:ea typeface="Times New Roman" panose="02020603050405020304" pitchFamily="18" charset="0"/>
              </a:rPr>
              <a:t>(citlivo vnímanej a najzraniteľnejšej skupiny) zostáva zachovaný. 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endParaRPr lang="sk-SK" dirty="0">
              <a:ea typeface="Times New Roman" panose="02020603050405020304" pitchFamily="18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sk-SK" dirty="0">
                <a:ea typeface="Times New Roman" panose="02020603050405020304" pitchFamily="18" charset="0"/>
              </a:rPr>
              <a:t>Ochranou mäkkých cieľov sa začali zaoberať americké úrady po útoku v roku 1999 na strednej škole </a:t>
            </a:r>
            <a:r>
              <a:rPr lang="sk-SK" b="1" dirty="0">
                <a:ea typeface="Times New Roman" panose="02020603050405020304" pitchFamily="18" charset="0"/>
              </a:rPr>
              <a:t>v </a:t>
            </a:r>
            <a:r>
              <a:rPr lang="sk-SK" b="1" dirty="0" err="1">
                <a:ea typeface="Times New Roman" panose="02020603050405020304" pitchFamily="18" charset="0"/>
              </a:rPr>
              <a:t>Columbine</a:t>
            </a:r>
            <a:r>
              <a:rPr lang="sk-SK" dirty="0">
                <a:ea typeface="Times New Roman" panose="02020603050405020304" pitchFamily="18" charset="0"/>
              </a:rPr>
              <a:t>. Obete: </a:t>
            </a:r>
            <a:r>
              <a:rPr lang="sk-SK" dirty="0"/>
              <a:t>14 študentov (vrátane strelcov), jeden učiteľ, 27 zranených. </a:t>
            </a:r>
            <a:r>
              <a:rPr lang="sk-SK" dirty="0" err="1"/>
              <a:t>Eric</a:t>
            </a:r>
            <a:r>
              <a:rPr lang="sk-SK" dirty="0"/>
              <a:t> </a:t>
            </a:r>
            <a:r>
              <a:rPr lang="sk-SK" dirty="0" err="1"/>
              <a:t>Harris</a:t>
            </a:r>
            <a:r>
              <a:rPr lang="sk-SK" dirty="0"/>
              <a:t> (18) a </a:t>
            </a:r>
            <a:r>
              <a:rPr lang="sk-SK" dirty="0" err="1"/>
              <a:t>Dylan</a:t>
            </a:r>
            <a:r>
              <a:rPr lang="sk-SK" dirty="0"/>
              <a:t> </a:t>
            </a:r>
            <a:r>
              <a:rPr lang="sk-SK" dirty="0" err="1"/>
              <a:t>Klebold</a:t>
            </a:r>
            <a:r>
              <a:rPr lang="sk-SK" dirty="0"/>
              <a:t> (17) plánovali zabiť najmenej 500 ľudí a vyhodiť do vzduchu svoju školu. (https://www.youtube.com/watch?v=SDl-atwBzf0)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endParaRPr lang="sk-SK" dirty="0">
              <a:ea typeface="Times New Roman" panose="02020603050405020304" pitchFamily="18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sk-SK" dirty="0">
                <a:ea typeface="Times New Roman" panose="02020603050405020304" pitchFamily="18" charset="0"/>
              </a:rPr>
              <a:t>Na Slovensku bol prvým závažným incidentom útok vo Vrútkach. Útoky na školách eviduje PPZ SR a vyhodnocuje Úrad prevencie kriminality. Drobné incidenty  univerzitách sú neevidované a často neriešené.</a:t>
            </a:r>
          </a:p>
        </p:txBody>
      </p:sp>
    </p:spTree>
    <p:extLst>
      <p:ext uri="{BB962C8B-B14F-4D97-AF65-F5344CB8AC3E}">
        <p14:creationId xmlns:p14="http://schemas.microsoft.com/office/powerpoint/2010/main" val="375679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14267" y="343354"/>
            <a:ext cx="11434910" cy="619055"/>
          </a:xfrm>
        </p:spPr>
        <p:txBody>
          <a:bodyPr/>
          <a:lstStyle/>
          <a:p>
            <a:r>
              <a:rPr lang="sk-SK" sz="28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 </a:t>
            </a:r>
            <a:r>
              <a:rPr lang="sk-SK" b="1" dirty="0"/>
              <a:t>Útoky na školách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EE670C-86DF-4D8E-A30F-C29881FCFD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615" y="1215231"/>
            <a:ext cx="11363562" cy="4495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Hlavné charakteristiky škôl:</a:t>
            </a:r>
          </a:p>
          <a:p>
            <a:r>
              <a:rPr lang="sk-SK" dirty="0"/>
              <a:t>otvorené prostredie,</a:t>
            </a:r>
          </a:p>
          <a:p>
            <a:r>
              <a:rPr lang="sk-SK" dirty="0"/>
              <a:t>vysoká koncentrácia osôb,</a:t>
            </a:r>
          </a:p>
          <a:p>
            <a:r>
              <a:rPr lang="sk-SK" dirty="0"/>
              <a:t>nízka úroveň fyzickej ochrany,</a:t>
            </a:r>
          </a:p>
          <a:p>
            <a:r>
              <a:rPr lang="sk-SK" dirty="0"/>
              <a:t>symbolická hodnota cieľa,</a:t>
            </a:r>
          </a:p>
          <a:p>
            <a:r>
              <a:rPr lang="sk-SK" dirty="0"/>
              <a:t>časová predvídateľnosť (začiatok vyučovania, prestávky).</a:t>
            </a:r>
          </a:p>
          <a:p>
            <a:endParaRPr lang="sk-SK" dirty="0"/>
          </a:p>
          <a:p>
            <a:pPr marL="0" indent="0" algn="just">
              <a:buNone/>
            </a:pPr>
            <a:r>
              <a:rPr lang="sk-SK" dirty="0"/>
              <a:t>POZOR! </a:t>
            </a:r>
            <a:r>
              <a:rPr lang="sk-SK" dirty="0">
                <a:solidFill>
                  <a:srgbClr val="FF0000"/>
                </a:solidFill>
              </a:rPr>
              <a:t>Škola nie je tvrdý cieľ a teda nie je ani chráneným objektom. Je to verejný priestor s vysokou zraniteľnosťou.</a:t>
            </a:r>
          </a:p>
        </p:txBody>
      </p:sp>
    </p:spTree>
    <p:extLst>
      <p:ext uri="{BB962C8B-B14F-4D97-AF65-F5344CB8AC3E}">
        <p14:creationId xmlns:p14="http://schemas.microsoft.com/office/powerpoint/2010/main" val="242083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45181-6CC9-6754-CCFE-E569E8343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893069A-6194-1D78-9605-0939DAB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67" y="343354"/>
            <a:ext cx="11434910" cy="619055"/>
          </a:xfrm>
        </p:spPr>
        <p:txBody>
          <a:bodyPr/>
          <a:lstStyle/>
          <a:p>
            <a:r>
              <a:rPr lang="sk-SK" sz="28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 </a:t>
            </a:r>
            <a:r>
              <a:rPr lang="sk-SK" b="1" dirty="0"/>
              <a:t>Útoky na školách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8E9DB5A-F991-127F-5C92-D4DDE813B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E5DE2C-6B09-1878-9E9B-76F4F9EC8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615" y="1215231"/>
            <a:ext cx="11363562" cy="4495456"/>
          </a:xfrm>
        </p:spPr>
        <p:txBody>
          <a:bodyPr>
            <a:normAutofit/>
          </a:bodyPr>
          <a:lstStyle/>
          <a:p>
            <a:pPr algn="just"/>
            <a:r>
              <a:rPr lang="sk-SK" b="1" dirty="0">
                <a:solidFill>
                  <a:schemeClr val="accent6">
                    <a:lumMod val="50000"/>
                  </a:schemeClr>
                </a:solidFill>
              </a:rPr>
              <a:t>Možným cieľom i páchateľmi útokov sú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žiaci/študenti, zamestnanci, návštevy, osoby zamestnané vo firmách poskytujúcich služby, osoby prechádzajúce areálom, osoby na školských aktivitách, konferenciách a eventoch, študenti/žiaci na mimoškolských aktivitách.</a:t>
            </a:r>
          </a:p>
          <a:p>
            <a:pPr algn="just"/>
            <a:r>
              <a:rPr lang="sk-SK" b="1" dirty="0">
                <a:solidFill>
                  <a:schemeClr val="accent6">
                    <a:lumMod val="50000"/>
                  </a:schemeClr>
                </a:solidFill>
              </a:rPr>
              <a:t>Možnými dôvodmi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sú okrem duševného zdravia žiakov/študentov a zamestnancov, nespokojnosť s osobným hodnotením žiakov/študentov,  finančným ohodnotením zamestnancov, pocity krivdy, šikanovanie, rozdiely vo vierovyznaní, rozdiely v názoroch a ďalšie.</a:t>
            </a:r>
          </a:p>
        </p:txBody>
      </p:sp>
    </p:spTree>
    <p:extLst>
      <p:ext uri="{BB962C8B-B14F-4D97-AF65-F5344CB8AC3E}">
        <p14:creationId xmlns:p14="http://schemas.microsoft.com/office/powerpoint/2010/main" val="3666322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Školy - špecifické prostredie</a:t>
            </a:r>
          </a:p>
        </p:txBody>
      </p:sp>
      <p:sp>
        <p:nvSpPr>
          <p:cNvPr id="6" name="Zástupný objekt pre text 4"/>
          <p:cNvSpPr>
            <a:spLocks noGrp="1"/>
          </p:cNvSpPr>
          <p:nvPr>
            <p:ph type="body" sz="quarter" idx="14"/>
          </p:nvPr>
        </p:nvSpPr>
        <p:spPr>
          <a:xfrm>
            <a:off x="349722" y="1289685"/>
            <a:ext cx="6274597" cy="4427538"/>
          </a:xfrm>
          <a:solidFill>
            <a:srgbClr val="ECFEF3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009A44"/>
                </a:solidFill>
              </a:rPr>
              <a:t>Rôznorodosť stavebných objektov:</a:t>
            </a:r>
          </a:p>
          <a:p>
            <a:pPr algn="just"/>
            <a:r>
              <a:rPr lang="sk-SK" dirty="0"/>
              <a:t>Hlavná budova školy – rôzny počet vstupov, prepojenie s ďalšími budovami, rôzny počet tried, zborovne, viacero stupňov škôl v objekte, rôzny počet poschodí, plochá/sedlová strecha, so suterénom, alebo bez a pod.</a:t>
            </a:r>
          </a:p>
          <a:p>
            <a:pPr algn="just"/>
            <a:r>
              <a:rPr lang="sk-SK" dirty="0"/>
              <a:t>Vedľajšie budovy – stravovacie zariadenia - jedálne, telocvične.</a:t>
            </a:r>
          </a:p>
          <a:p>
            <a:pPr algn="just"/>
            <a:r>
              <a:rPr lang="sk-SK" dirty="0"/>
              <a:t>Vonkajšie priestory – ihriská, </a:t>
            </a:r>
            <a:r>
              <a:rPr lang="sk-SK" dirty="0" err="1"/>
              <a:t>workouty</a:t>
            </a:r>
            <a:r>
              <a:rPr lang="sk-SK" dirty="0"/>
              <a:t>, ale aj priestory verejnej dopravy (zástavky pred školou)</a:t>
            </a:r>
          </a:p>
        </p:txBody>
      </p:sp>
      <p:sp>
        <p:nvSpPr>
          <p:cNvPr id="7" name="Zástupný objekt pre text 4"/>
          <p:cNvSpPr>
            <a:spLocks noGrp="1"/>
          </p:cNvSpPr>
          <p:nvPr>
            <p:ph type="body" sz="quarter" idx="14"/>
          </p:nvPr>
        </p:nvSpPr>
        <p:spPr>
          <a:xfrm>
            <a:off x="6852286" y="1309370"/>
            <a:ext cx="4968239" cy="2256790"/>
          </a:xfrm>
          <a:solidFill>
            <a:srgbClr val="ECFEF3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009A44"/>
                </a:solidFill>
              </a:rPr>
              <a:t>Rôznorodosť geografického prostredia</a:t>
            </a:r>
          </a:p>
          <a:p>
            <a:r>
              <a:rPr lang="sk-SK" dirty="0"/>
              <a:t>Parky, zelené plochy.</a:t>
            </a:r>
          </a:p>
          <a:p>
            <a:r>
              <a:rPr lang="sk-SK" dirty="0"/>
              <a:t>Okolitá zástavba, obytné zóny.</a:t>
            </a:r>
          </a:p>
          <a:p>
            <a:r>
              <a:rPr lang="sk-SK" dirty="0"/>
              <a:t>Komunikácie.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10" name="Zástupný objekt pre text 4"/>
          <p:cNvSpPr>
            <a:spLocks noGrp="1"/>
          </p:cNvSpPr>
          <p:nvPr>
            <p:ph type="body" sz="quarter" idx="14"/>
          </p:nvPr>
        </p:nvSpPr>
        <p:spPr>
          <a:xfrm>
            <a:off x="6852286" y="3778250"/>
            <a:ext cx="4968239" cy="1938973"/>
          </a:xfrm>
          <a:solidFill>
            <a:srgbClr val="ECFEF3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009A44"/>
                </a:solidFill>
              </a:rPr>
              <a:t>Rôznorodosť aktivít – aktivity v škole, aj mimo objektu školy</a:t>
            </a:r>
          </a:p>
          <a:p>
            <a:r>
              <a:rPr lang="sk-SK" dirty="0"/>
              <a:t>Vzdelávanie.</a:t>
            </a:r>
          </a:p>
          <a:p>
            <a:r>
              <a:rPr lang="sk-SK" dirty="0"/>
              <a:t>Šport.</a:t>
            </a:r>
          </a:p>
          <a:p>
            <a:r>
              <a:rPr lang="sk-SK" dirty="0"/>
              <a:t>Voľný čas.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B8099F1A-B868-EA61-FF86-76D19D47DCF8}"/>
              </a:ext>
            </a:extLst>
          </p:cNvPr>
          <p:cNvSpPr txBox="1"/>
          <p:nvPr/>
        </p:nvSpPr>
        <p:spPr>
          <a:xfrm>
            <a:off x="349722" y="5744647"/>
            <a:ext cx="9336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Najzraniteľnejšie miesto školy je priestor pred vstupom počas príchodu žiakov.</a:t>
            </a:r>
          </a:p>
        </p:txBody>
      </p:sp>
    </p:spTree>
    <p:extLst>
      <p:ext uri="{BB962C8B-B14F-4D97-AF65-F5344CB8AC3E}">
        <p14:creationId xmlns:p14="http://schemas.microsoft.com/office/powerpoint/2010/main" val="2494105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9D987-5022-FBAD-66B7-26AC3CBD1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C41E2394-0F0E-DA0A-75AE-AF32F358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270C844-902E-088B-D896-6FB2FA39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Školy - špecifické prostredie</a:t>
            </a:r>
          </a:p>
        </p:txBody>
      </p:sp>
      <p:sp>
        <p:nvSpPr>
          <p:cNvPr id="6" name="Zástupný objekt pre text 4">
            <a:extLst>
              <a:ext uri="{FF2B5EF4-FFF2-40B4-BE49-F238E27FC236}">
                <a16:creationId xmlns:a16="http://schemas.microsoft.com/office/drawing/2014/main" id="{79354593-0522-45F3-1A21-DEADA8C69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9722" y="1289685"/>
            <a:ext cx="11624564" cy="4777286"/>
          </a:xfrm>
          <a:solidFill>
            <a:srgbClr val="ECFEF3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1800" b="1" dirty="0">
                <a:solidFill>
                  <a:srgbClr val="009A44"/>
                </a:solidFill>
              </a:rPr>
              <a:t>Rôznorodosť objektov škôl podľa zriaďovateľa:</a:t>
            </a:r>
          </a:p>
          <a:p>
            <a:r>
              <a:rPr lang="sk-SK" sz="1800" dirty="0">
                <a:solidFill>
                  <a:schemeClr val="accent6">
                    <a:lumMod val="50000"/>
                  </a:schemeClr>
                </a:solidFill>
              </a:rPr>
              <a:t>štátne,</a:t>
            </a:r>
          </a:p>
          <a:p>
            <a:r>
              <a:rPr lang="sk-SK" sz="1800" dirty="0">
                <a:solidFill>
                  <a:schemeClr val="accent6">
                    <a:lumMod val="50000"/>
                  </a:schemeClr>
                </a:solidFill>
              </a:rPr>
              <a:t>cirkevné, </a:t>
            </a:r>
          </a:p>
          <a:p>
            <a:r>
              <a:rPr lang="sk-SK" sz="1800" dirty="0">
                <a:solidFill>
                  <a:schemeClr val="accent6">
                    <a:lumMod val="50000"/>
                  </a:schemeClr>
                </a:solidFill>
              </a:rPr>
              <a:t>súkromné.</a:t>
            </a:r>
          </a:p>
          <a:p>
            <a:pPr marL="0" indent="0">
              <a:buNone/>
            </a:pPr>
            <a:r>
              <a:rPr lang="sk-SK" sz="1800" b="1" dirty="0">
                <a:solidFill>
                  <a:srgbClr val="009A44"/>
                </a:solidFill>
              </a:rPr>
              <a:t>Podľa typu: </a:t>
            </a:r>
          </a:p>
          <a:p>
            <a:pPr algn="just"/>
            <a:r>
              <a:rPr lang="sk-SK" sz="1800" dirty="0"/>
              <a:t>materské školy,</a:t>
            </a:r>
          </a:p>
          <a:p>
            <a:pPr algn="just"/>
            <a:r>
              <a:rPr lang="sk-SK" sz="1800" dirty="0"/>
              <a:t>základné školy,</a:t>
            </a:r>
          </a:p>
          <a:p>
            <a:pPr algn="just"/>
            <a:r>
              <a:rPr lang="sk-SK" sz="1800" dirty="0"/>
              <a:t>stredné školy (gymnáziá, praktické školy, odborné učilištia, stredné odborné školy, konzervatóriá)</a:t>
            </a:r>
          </a:p>
          <a:p>
            <a:pPr algn="just"/>
            <a:r>
              <a:rPr lang="sk-SK" sz="1800" dirty="0"/>
              <a:t>vysoké školy.</a:t>
            </a:r>
          </a:p>
          <a:p>
            <a:pPr marL="0" indent="0" algn="just">
              <a:buNone/>
            </a:pPr>
            <a:r>
              <a:rPr lang="sk-SK" sz="1800" dirty="0"/>
              <a:t>Sústavu </a:t>
            </a:r>
            <a:r>
              <a:rPr lang="sk-SK" sz="1800" b="1" dirty="0"/>
              <a:t>školských zariadení </a:t>
            </a:r>
            <a:r>
              <a:rPr lang="sk-SK" sz="1800" dirty="0"/>
              <a:t>tvoria podľa § 112 školského zákona patrí</a:t>
            </a:r>
          </a:p>
          <a:p>
            <a:pPr algn="just"/>
            <a:r>
              <a:rPr lang="sk-SK" sz="1800" dirty="0"/>
              <a:t>školské výchovno-vzdelávacie zariadenia,</a:t>
            </a:r>
          </a:p>
          <a:p>
            <a:pPr algn="just"/>
            <a:r>
              <a:rPr lang="sk-SK" sz="1800" dirty="0"/>
              <a:t>výchovné zariadenia,</a:t>
            </a:r>
          </a:p>
          <a:p>
            <a:pPr algn="just"/>
            <a:r>
              <a:rPr lang="sk-SK" sz="1800" dirty="0"/>
              <a:t>zariadenia poradenstva a prevencie,</a:t>
            </a:r>
          </a:p>
          <a:p>
            <a:pPr algn="just"/>
            <a:r>
              <a:rPr lang="sk-SK" sz="1800" dirty="0"/>
              <a:t>školské účelové zariadenia.</a:t>
            </a:r>
          </a:p>
          <a:p>
            <a:pPr marL="0" indent="0">
              <a:buNone/>
            </a:pPr>
            <a:r>
              <a:rPr lang="sk-SK" sz="1800" dirty="0"/>
              <a:t>Medzi </a:t>
            </a:r>
            <a:r>
              <a:rPr lang="sk-SK" sz="1800" b="1" dirty="0"/>
              <a:t>školské výchovno-vzdelávacie zariadenia </a:t>
            </a:r>
            <a:r>
              <a:rPr lang="sk-SK" sz="1800" dirty="0"/>
              <a:t>podľa § 113 školského zákona patrí</a:t>
            </a:r>
          </a:p>
          <a:p>
            <a:r>
              <a:rPr lang="sk-SK" sz="1800" dirty="0"/>
              <a:t>školský klub detí,</a:t>
            </a:r>
          </a:p>
          <a:p>
            <a:r>
              <a:rPr lang="sk-SK" sz="1800" dirty="0"/>
              <a:t>centrum voľného času,</a:t>
            </a:r>
          </a:p>
          <a:p>
            <a:r>
              <a:rPr lang="sk-SK" sz="1800" dirty="0"/>
              <a:t>školský internát.</a:t>
            </a:r>
          </a:p>
          <a:p>
            <a:pPr marL="0" indent="0" algn="just">
              <a:buNone/>
            </a:pPr>
            <a:endParaRPr lang="sk-SK" sz="1800" dirty="0"/>
          </a:p>
          <a:p>
            <a:pPr marL="0" indent="0" algn="just">
              <a:buNone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422195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Školy – rôznorodé prostredie</a:t>
            </a:r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 rotWithShape="1">
          <a:blip r:embed="rId2"/>
          <a:srcRect t="9165" r="1270"/>
          <a:stretch/>
        </p:blipFill>
        <p:spPr>
          <a:xfrm>
            <a:off x="4439797" y="1014026"/>
            <a:ext cx="3091729" cy="1330189"/>
          </a:xfrm>
          <a:prstGeom prst="rect">
            <a:avLst/>
          </a:prstGeom>
        </p:spPr>
      </p:pic>
      <p:pic>
        <p:nvPicPr>
          <p:cNvPr id="1026" name="Picture 2" descr="Výber strednej školy: Ktorá je tá pravá? - Vzdelávanie - Užitočná pravda -  Pravda">
            <a:extLst>
              <a:ext uri="{FF2B5EF4-FFF2-40B4-BE49-F238E27FC236}">
                <a16:creationId xmlns:a16="http://schemas.microsoft.com/office/drawing/2014/main" id="{3223ED98-FEFE-B1CC-4184-C67F76EAF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014026"/>
            <a:ext cx="3923380" cy="220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sta - ako sa k nám dostať | Narnia">
            <a:extLst>
              <a:ext uri="{FF2B5EF4-FFF2-40B4-BE49-F238E27FC236}">
                <a16:creationId xmlns:a16="http://schemas.microsoft.com/office/drawing/2014/main" id="{83897E3F-8B3E-1591-5473-C891791BE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33" y="989750"/>
            <a:ext cx="3940621" cy="262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d 1. septembra pribudnú zastávky na znamenie. Pozrite…">
            <a:extLst>
              <a:ext uri="{FF2B5EF4-FFF2-40B4-BE49-F238E27FC236}">
                <a16:creationId xmlns:a16="http://schemas.microsoft.com/office/drawing/2014/main" id="{91468C88-D524-11A3-3008-D62E3CF41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33" y="3652535"/>
            <a:ext cx="3434548" cy="229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Školské aktivity - Stredná priemyselná škola stavebná a geodetická v  Košiciach">
            <a:extLst>
              <a:ext uri="{FF2B5EF4-FFF2-40B4-BE49-F238E27FC236}">
                <a16:creationId xmlns:a16="http://schemas.microsoft.com/office/drawing/2014/main" id="{496EF4F1-876E-DF48-A260-B82ABDCCD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52" y="2427105"/>
            <a:ext cx="3005685" cy="200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Školské aktivity a krúžková činnosť sa od pondelka zatiaľ neobnovujú -  ahojmama.sk">
            <a:extLst>
              <a:ext uri="{FF2B5EF4-FFF2-40B4-BE49-F238E27FC236}">
                <a16:creationId xmlns:a16="http://schemas.microsoft.com/office/drawing/2014/main" id="{D4957C1C-0D20-7644-80DA-AE8734B8A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92" y="4513785"/>
            <a:ext cx="2824016" cy="158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Študenti stredných škôl sa vžijú do úloh europoslancov, komisárov a  zástupcov členských štátov - SITA.sk">
            <a:extLst>
              <a:ext uri="{FF2B5EF4-FFF2-40B4-BE49-F238E27FC236}">
                <a16:creationId xmlns:a16="http://schemas.microsoft.com/office/drawing/2014/main" id="{B3AC78BB-01D0-F945-9054-EB07918A0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4" y="3382342"/>
            <a:ext cx="4089568" cy="230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967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85615" y="373834"/>
            <a:ext cx="11434909" cy="1325563"/>
          </a:xfrm>
        </p:spPr>
        <p:txBody>
          <a:bodyPr/>
          <a:lstStyle/>
          <a:p>
            <a:pPr algn="just"/>
            <a:r>
              <a:rPr lang="sk-SK" b="1" dirty="0"/>
              <a:t>Možné spôsoby útokov na mäkký cieľ a bezpečnostných incidentov súvisiacich s mäkkými cieľmi:</a:t>
            </a:r>
            <a:endParaRPr lang="sk-SK" dirty="0"/>
          </a:p>
        </p:txBody>
      </p:sp>
      <p:sp>
        <p:nvSpPr>
          <p:cNvPr id="8" name="Obdĺžnik 7"/>
          <p:cNvSpPr/>
          <p:nvPr/>
        </p:nvSpPr>
        <p:spPr>
          <a:xfrm>
            <a:off x="385615" y="1779007"/>
            <a:ext cx="111874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útok strelnou zbraňou (predovšetkým krátke a dlhé ručné palné zbrane),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útok chladnou zbraňou (najčastejšie nôž),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útok motorovým vozidlom,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náraz letiacim prostriedkom (</a:t>
            </a: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</a:rPr>
              <a:t>dron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, lietadlo)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umiestnenie nástražného výbušného systému,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použitie otravného plynu, nebezpečnej látky, biologickej zbrane,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hrozba o umiestnení nástražného výbušného systému, alebo otravnej látky,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založenie požiaru.</a:t>
            </a:r>
          </a:p>
        </p:txBody>
      </p:sp>
      <p:sp>
        <p:nvSpPr>
          <p:cNvPr id="5" name="Zástupný objekt pre text 3"/>
          <p:cNvSpPr txBox="1">
            <a:spLocks/>
          </p:cNvSpPr>
          <p:nvPr/>
        </p:nvSpPr>
        <p:spPr>
          <a:xfrm>
            <a:off x="371475" y="4926385"/>
            <a:ext cx="11434910" cy="698226"/>
          </a:xfrm>
          <a:prstGeom prst="rect">
            <a:avLst/>
          </a:prstGeom>
          <a:solidFill>
            <a:srgbClr val="FF0000">
              <a:alpha val="24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b="1" cap="all" dirty="0"/>
              <a:t>Ako tomu zabrániť, prípadne znížiť dopad?</a:t>
            </a:r>
            <a:endParaRPr lang="sk-SK" dirty="0">
              <a:solidFill>
                <a:srgbClr val="009A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27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09567-1D82-BCEF-B7AE-D7BCFC0C5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F2586B38-01FF-E1F7-263C-7D2AE7757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CF90BB4E-613E-E930-BC9D-CA4FCAA2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15" y="1"/>
            <a:ext cx="11434909" cy="930584"/>
          </a:xfrm>
        </p:spPr>
        <p:txBody>
          <a:bodyPr/>
          <a:lstStyle/>
          <a:p>
            <a:pPr algn="just"/>
            <a:r>
              <a:rPr lang="sk-SK" b="1" dirty="0"/>
              <a:t>Varovné signály pred útokom</a:t>
            </a:r>
            <a:endParaRPr lang="sk-SK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DF773CE-2980-48F4-E8E2-8AF7E92B350B}"/>
              </a:ext>
            </a:extLst>
          </p:cNvPr>
          <p:cNvSpPr/>
          <p:nvPr/>
        </p:nvSpPr>
        <p:spPr>
          <a:xfrm>
            <a:off x="509326" y="833481"/>
            <a:ext cx="11187485" cy="3046988"/>
          </a:xfrm>
          <a:prstGeom prst="rect">
            <a:avLst/>
          </a:prstGeom>
          <a:solidFill>
            <a:srgbClr val="ECFEF3"/>
          </a:solidFill>
        </p:spPr>
        <p:txBody>
          <a:bodyPr wrap="square">
            <a:spAutoFit/>
          </a:bodyPr>
          <a:lstStyle/>
          <a:p>
            <a:pPr lvl="0"/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Typické signály: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vyhrážky na sociálnych sieťach,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výhražné telefonáty, maily, SMS správy,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fascinácia útokmi,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konflikt so školou,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konflikty so spolužiakmi,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náhle zmeny správania,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pokusy o vstup do objektu.</a:t>
            </a:r>
          </a:p>
        </p:txBody>
      </p:sp>
    </p:spTree>
    <p:extLst>
      <p:ext uri="{BB962C8B-B14F-4D97-AF65-F5344CB8AC3E}">
        <p14:creationId xmlns:p14="http://schemas.microsoft.com/office/powerpoint/2010/main" val="3263414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487892E4-444C-CAF7-A0EE-9E9FFA4B0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7C01D47-E02A-F18E-D4B3-8CBC7B27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00" y="472578"/>
            <a:ext cx="6366294" cy="490843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algn="ctr"/>
            <a:r>
              <a:rPr lang="sk-SK" sz="9600" b="1" dirty="0">
                <a:solidFill>
                  <a:srgbClr val="FF0000"/>
                </a:solidFill>
              </a:rPr>
              <a:t>U</a:t>
            </a:r>
            <a:r>
              <a:rPr lang="sk-SK" sz="9600" b="1" dirty="0">
                <a:solidFill>
                  <a:schemeClr val="bg2">
                    <a:lumMod val="10000"/>
                  </a:schemeClr>
                </a:solidFill>
              </a:rPr>
              <a:t>TEČ</a:t>
            </a:r>
            <a:br>
              <a:rPr lang="sk-SK" sz="9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sk-SK" sz="9600" b="1" dirty="0">
                <a:solidFill>
                  <a:srgbClr val="FF0000"/>
                </a:solidFill>
              </a:rPr>
              <a:t>S</a:t>
            </a:r>
            <a:r>
              <a:rPr lang="sk-SK" sz="9600" b="1" dirty="0">
                <a:solidFill>
                  <a:schemeClr val="bg2">
                    <a:lumMod val="10000"/>
                  </a:schemeClr>
                </a:solidFill>
              </a:rPr>
              <a:t>KRY SA</a:t>
            </a:r>
            <a:br>
              <a:rPr lang="sk-SK" sz="9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sk-SK" sz="9600" b="1" dirty="0">
                <a:solidFill>
                  <a:srgbClr val="FF0000"/>
                </a:solidFill>
              </a:rPr>
              <a:t>B</a:t>
            </a:r>
            <a:r>
              <a:rPr lang="sk-SK" sz="9600" b="1" dirty="0">
                <a:solidFill>
                  <a:schemeClr val="bg2">
                    <a:lumMod val="10000"/>
                  </a:schemeClr>
                </a:solidFill>
              </a:rPr>
              <a:t>OJUJ</a:t>
            </a:r>
          </a:p>
        </p:txBody>
      </p:sp>
      <p:pic>
        <p:nvPicPr>
          <p:cNvPr id="3" name="Obrázok 2" descr="Obrázok, na ktorom je text, leták, plagát, písmo&#10;&#10;Obsah vygenerovaný pomocou AI môže byť nesprávny.">
            <a:extLst>
              <a:ext uri="{FF2B5EF4-FFF2-40B4-BE49-F238E27FC236}">
                <a16:creationId xmlns:a16="http://schemas.microsoft.com/office/drawing/2014/main" id="{DD184064-3755-97E8-FF62-690413AC4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989" y="472578"/>
            <a:ext cx="3480001" cy="490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51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BE482D64-F8C0-5BDE-B1E7-A981A6AF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DCA604A-2BDF-5819-BD1E-344A8499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39" y="290319"/>
            <a:ext cx="6148735" cy="90983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sk-SK" sz="2400" b="1" dirty="0"/>
              <a:t>Metóda (pozorujte, pozdravte, vyhodnoťte riziko, získajte pomoc) </a:t>
            </a:r>
            <a:r>
              <a:rPr lang="sk-SK" sz="2400" b="1" dirty="0">
                <a:solidFill>
                  <a:srgbClr val="FF0000"/>
                </a:solidFill>
              </a:rPr>
              <a:t>PPAP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7619E49-5C88-2092-E75C-A1FB8B7C30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6343650" cy="4427538"/>
          </a:xfrm>
        </p:spPr>
        <p:txBody>
          <a:bodyPr>
            <a:normAutofit lnSpcReduction="10000"/>
          </a:bodyPr>
          <a:lstStyle/>
          <a:p>
            <a:pPr algn="just"/>
            <a:r>
              <a:rPr lang="sk-SK" b="1" dirty="0">
                <a:solidFill>
                  <a:srgbClr val="FF0000"/>
                </a:solidFill>
              </a:rPr>
              <a:t>P</a:t>
            </a:r>
            <a:r>
              <a:rPr lang="sk-SK" dirty="0">
                <a:solidFill>
                  <a:srgbClr val="FF0000"/>
                </a:solidFill>
              </a:rPr>
              <a:t>ozorujte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 - Identifikujte podozrivé správanie – fotografovanie bezpečnostných prvkov, agresívny jazyk, bezdôvodné potulovanie sa, pokusy o vniknutie do objektov.</a:t>
            </a:r>
          </a:p>
          <a:p>
            <a:pPr algn="just"/>
            <a:r>
              <a:rPr lang="sk-SK" b="1" dirty="0">
                <a:solidFill>
                  <a:srgbClr val="FF0000"/>
                </a:solidFill>
              </a:rPr>
              <a:t>P</a:t>
            </a:r>
            <a:r>
              <a:rPr lang="sk-SK" dirty="0">
                <a:solidFill>
                  <a:srgbClr val="FF0000"/>
                </a:solidFill>
              </a:rPr>
              <a:t>ozdravte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 - Oslovte osobu a začnite konverzáciu – jednoduché oslovenie môže odradiť potenciálneho útočníka.</a:t>
            </a:r>
          </a:p>
          <a:p>
            <a:pPr algn="just"/>
            <a:r>
              <a:rPr lang="sk-SK" b="1" dirty="0">
                <a:solidFill>
                  <a:srgbClr val="FF0000"/>
                </a:solidFill>
              </a:rPr>
              <a:t>A</a:t>
            </a:r>
            <a:r>
              <a:rPr lang="sk-SK" dirty="0">
                <a:solidFill>
                  <a:srgbClr val="FF0000"/>
                </a:solidFill>
              </a:rPr>
              <a:t>nalyzuj Riziko 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- Zhodnoťte, či správanie osoby je podozrivé alebo nie.</a:t>
            </a:r>
          </a:p>
          <a:p>
            <a:pPr algn="just"/>
            <a:r>
              <a:rPr lang="sk-SK" dirty="0">
                <a:solidFill>
                  <a:srgbClr val="FF0000"/>
                </a:solidFill>
              </a:rPr>
              <a:t>Získajte</a:t>
            </a:r>
            <a:r>
              <a:rPr lang="sk-SK" b="1" dirty="0">
                <a:solidFill>
                  <a:srgbClr val="FF0000"/>
                </a:solidFill>
              </a:rPr>
              <a:t> P</a:t>
            </a:r>
            <a:r>
              <a:rPr lang="sk-SK" dirty="0">
                <a:solidFill>
                  <a:srgbClr val="FF0000"/>
                </a:solidFill>
              </a:rPr>
              <a:t>omoc 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- Ak je osoba reálnou hrozbou, nezasahujte sami – zavolajte políciu. Pri núdzových situáciách vždy </a:t>
            </a:r>
            <a:r>
              <a:rPr lang="sk-SK">
                <a:solidFill>
                  <a:schemeClr val="bg2">
                    <a:lumMod val="10000"/>
                  </a:schemeClr>
                </a:solidFill>
              </a:rPr>
              <a:t>volajte 112/158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0361079-B90A-5558-91B9-BEC8AA1619F1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7166872" y="1381125"/>
            <a:ext cx="4653653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„Dobrý deň, ako sa máte?“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„Môžem vám dnes s niečím pomôcť?“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„Hľadáte niekoho konkrétneho?“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„Vitajte, ste tu prvýkrát?“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„Rád vás odprevadím tam, kam potrebujete.“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„Budem tu, ak budete potrebovať pomoc.“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AFDFFC5-90A1-2E15-286A-DA319B082CC7}"/>
              </a:ext>
            </a:extLst>
          </p:cNvPr>
          <p:cNvSpPr txBox="1"/>
          <p:nvPr/>
        </p:nvSpPr>
        <p:spPr>
          <a:xfrm>
            <a:off x="6693221" y="680005"/>
            <a:ext cx="5600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Model OHNO</a:t>
            </a:r>
            <a:r>
              <a:rPr lang="en-US" dirty="0"/>
              <a:t> </a:t>
            </a:r>
            <a:r>
              <a:rPr lang="en-US" i="1" dirty="0"/>
              <a:t>(Observe – Hello – Navigate – Obtain help)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5944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21289" y="201114"/>
            <a:ext cx="11434910" cy="619055"/>
          </a:xfrm>
        </p:spPr>
        <p:txBody>
          <a:bodyPr/>
          <a:lstStyle/>
          <a:p>
            <a:r>
              <a:rPr lang="sk-SK" b="1" dirty="0"/>
              <a:t>Postup zvyšovania bezpečnosti na školách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CEE670C-86DF-4D8E-A30F-C29881FCFD00}"/>
              </a:ext>
            </a:extLst>
          </p:cNvPr>
          <p:cNvSpPr txBox="1">
            <a:spLocks/>
          </p:cNvSpPr>
          <p:nvPr/>
        </p:nvSpPr>
        <p:spPr>
          <a:xfrm>
            <a:off x="456963" y="910431"/>
            <a:ext cx="11363562" cy="487060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b="1" dirty="0">
                <a:solidFill>
                  <a:schemeClr val="accent6">
                    <a:lumMod val="50000"/>
                  </a:schemeClr>
                </a:solidFill>
              </a:rPr>
              <a:t>Kľúčové oblasti: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FO bezpečnosť - </a:t>
            </a:r>
            <a:r>
              <a:rPr lang="sk-SK" b="1" dirty="0">
                <a:solidFill>
                  <a:srgbClr val="FF0000"/>
                </a:solidFill>
              </a:rPr>
              <a:t>fyzická ochrana, technické prostriedky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(MZP, PS + pokročilé technológie, oznamovacie platformy) </a:t>
            </a:r>
            <a:r>
              <a:rPr lang="sk-SK" b="1" dirty="0">
                <a:solidFill>
                  <a:srgbClr val="FF0000"/>
                </a:solidFill>
              </a:rPr>
              <a:t>organizačné a režimové opatrenia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, personálna bezpečnosť, kybernetická bezpečnosť, ochrana informácií. </a:t>
            </a:r>
          </a:p>
          <a:p>
            <a:pPr algn="just"/>
            <a:r>
              <a:rPr lang="sk-SK" b="1" dirty="0">
                <a:solidFill>
                  <a:schemeClr val="accent6">
                    <a:lumMod val="50000"/>
                  </a:schemeClr>
                </a:solidFill>
              </a:rPr>
              <a:t>Manažérstvo rizík (STN EN 31000, 31010 a ďalšie postupy)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 – identifikácia aktív, identifikácia potenciálnych hrozieb a rizík (pravdepodobnosť x dôsledok), tvorba zoznamov rizík, výskyt a história incidentov, dopad bezpečnostných incidentov, návrh opatrení, plány zaobchádzania s rizikami, pravidelné hodnotenie, zdroje, dokumentácia všetkých procesov manažérstva rizík</a:t>
            </a:r>
          </a:p>
          <a:p>
            <a:pPr algn="just"/>
            <a:r>
              <a:rPr lang="sk-SK" b="1" dirty="0">
                <a:solidFill>
                  <a:schemeClr val="accent6">
                    <a:lumMod val="50000"/>
                  </a:schemeClr>
                </a:solidFill>
              </a:rPr>
              <a:t>Dokumentácia: 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</a:rPr>
              <a:t>štandardné operačné protokoly, hodnotiace správy, aktualizácia dokumentov</a:t>
            </a:r>
          </a:p>
          <a:p>
            <a:pPr algn="just"/>
            <a:endParaRPr lang="sk-SK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sk-SK" dirty="0">
                <a:solidFill>
                  <a:srgbClr val="FF0000"/>
                </a:solidFill>
              </a:rPr>
              <a:t>Vytvorenie systému manažérstva bezpečnosti + realizácia technických opatrení+ školenia + zavedenie </a:t>
            </a:r>
            <a:r>
              <a:rPr lang="sk-SK" b="1" dirty="0">
                <a:solidFill>
                  <a:srgbClr val="FF0000"/>
                </a:solidFill>
              </a:rPr>
              <a:t>kultúry bezpečnosti </a:t>
            </a:r>
            <a:r>
              <a:rPr lang="sk-SK" dirty="0">
                <a:solidFill>
                  <a:srgbClr val="FF0000"/>
                </a:solidFill>
              </a:rPr>
              <a:t>+ pravidelné audity</a:t>
            </a:r>
          </a:p>
          <a:p>
            <a:pPr algn="just"/>
            <a:endParaRPr lang="sk-SK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53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6E23A8E3-92CE-DD41-1EDC-D8A03461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53354406-A8E2-C1BE-12EC-94AE75F98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04" y="364250"/>
            <a:ext cx="10614991" cy="549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8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15590" y="139505"/>
            <a:ext cx="11984304" cy="926646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sz="3100" b="1" dirty="0"/>
              <a:t>Súčasný stav – možné riešenia pre zvyšovanie bezpečnosti na školách </a:t>
            </a:r>
            <a:r>
              <a:rPr lang="sk-SK" dirty="0"/>
              <a:t>	</a:t>
            </a:r>
            <a:br>
              <a:rPr lang="sk-SK" dirty="0"/>
            </a:br>
            <a:endParaRPr lang="sk-SK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600A31FB-5FF6-DF15-A8AA-B5D340ABBE29}"/>
              </a:ext>
            </a:extLst>
          </p:cNvPr>
          <p:cNvSpPr/>
          <p:nvPr/>
        </p:nvSpPr>
        <p:spPr>
          <a:xfrm>
            <a:off x="198988" y="1155841"/>
            <a:ext cx="236603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Používanie turniketov?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75BBC6C-1B20-D922-AA37-0B4C8499A97C}"/>
              </a:ext>
            </a:extLst>
          </p:cNvPr>
          <p:cNvSpPr/>
          <p:nvPr/>
        </p:nvSpPr>
        <p:spPr>
          <a:xfrm>
            <a:off x="202624" y="1575458"/>
            <a:ext cx="30960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Používanie detektorov kovov?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4B2CA1A-837C-6ABB-2FD1-1E2878C630D5}"/>
              </a:ext>
            </a:extLst>
          </p:cNvPr>
          <p:cNvSpPr/>
          <p:nvPr/>
        </p:nvSpPr>
        <p:spPr>
          <a:xfrm>
            <a:off x="209088" y="2528140"/>
            <a:ext cx="760785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Používanie elektrických zabezpečovacích a </a:t>
            </a:r>
            <a:r>
              <a:rPr lang="sk-SK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tiesňových poplachových systémov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0C098620-F253-226F-8614-F2FAA9508B9C}"/>
              </a:ext>
            </a:extLst>
          </p:cNvPr>
          <p:cNvSpPr/>
          <p:nvPr/>
        </p:nvSpPr>
        <p:spPr>
          <a:xfrm>
            <a:off x="216590" y="3063345"/>
            <a:ext cx="345780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Kamerové monitorovacie systémy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706B3CC5-9003-A4B9-1FD8-2E17F6DB3A3A}"/>
              </a:ext>
            </a:extLst>
          </p:cNvPr>
          <p:cNvSpPr/>
          <p:nvPr/>
        </p:nvSpPr>
        <p:spPr>
          <a:xfrm>
            <a:off x="198988" y="4027700"/>
            <a:ext cx="342645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Organizačné a režimové opatrenia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D0692A50-533B-9C5A-552B-7A4CB4BE9B8E}"/>
              </a:ext>
            </a:extLst>
          </p:cNvPr>
          <p:cNvSpPr/>
          <p:nvPr/>
        </p:nvSpPr>
        <p:spPr>
          <a:xfrm>
            <a:off x="198988" y="4643543"/>
            <a:ext cx="284436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Systémy na detekciu streľby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78B50F1C-A640-4A1C-A4A0-ECEB76CC6F49}"/>
              </a:ext>
            </a:extLst>
          </p:cNvPr>
          <p:cNvSpPr/>
          <p:nvPr/>
        </p:nvSpPr>
        <p:spPr>
          <a:xfrm>
            <a:off x="209088" y="3544610"/>
            <a:ext cx="340625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Mechanické zábranné prostriedky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4E6C7CA9-D8E2-900F-230B-3F1A210B29D6}"/>
              </a:ext>
            </a:extLst>
          </p:cNvPr>
          <p:cNvSpPr/>
          <p:nvPr/>
        </p:nvSpPr>
        <p:spPr>
          <a:xfrm>
            <a:off x="3917488" y="1665701"/>
            <a:ext cx="262995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Systémy kontroly vstupov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Obdĺžnik 35">
            <a:extLst>
              <a:ext uri="{FF2B5EF4-FFF2-40B4-BE49-F238E27FC236}">
                <a16:creationId xmlns:a16="http://schemas.microsoft.com/office/drawing/2014/main" id="{8E85DF2A-167C-8A24-2F75-44CC78403CC7}"/>
              </a:ext>
            </a:extLst>
          </p:cNvPr>
          <p:cNvSpPr/>
          <p:nvPr/>
        </p:nvSpPr>
        <p:spPr>
          <a:xfrm>
            <a:off x="4333596" y="4027700"/>
            <a:ext cx="176862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Evidencia kľúčov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Obdĺžnik 36">
            <a:extLst>
              <a:ext uri="{FF2B5EF4-FFF2-40B4-BE49-F238E27FC236}">
                <a16:creationId xmlns:a16="http://schemas.microsoft.com/office/drawing/2014/main" id="{08A416E3-E527-8372-744B-C253D4D44B17}"/>
              </a:ext>
            </a:extLst>
          </p:cNvPr>
          <p:cNvSpPr/>
          <p:nvPr/>
        </p:nvSpPr>
        <p:spPr>
          <a:xfrm>
            <a:off x="6335116" y="4024795"/>
            <a:ext cx="186897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Evidencia návštev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Obdĺžnik 37">
            <a:extLst>
              <a:ext uri="{FF2B5EF4-FFF2-40B4-BE49-F238E27FC236}">
                <a16:creationId xmlns:a16="http://schemas.microsoft.com/office/drawing/2014/main" id="{02872820-F52C-B52B-C722-4903726C5BF9}"/>
              </a:ext>
            </a:extLst>
          </p:cNvPr>
          <p:cNvSpPr/>
          <p:nvPr/>
        </p:nvSpPr>
        <p:spPr>
          <a:xfrm>
            <a:off x="8375288" y="4024795"/>
            <a:ext cx="258865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Označenie zamestnancov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Pravá zložená zátvorka 38">
            <a:extLst>
              <a:ext uri="{FF2B5EF4-FFF2-40B4-BE49-F238E27FC236}">
                <a16:creationId xmlns:a16="http://schemas.microsoft.com/office/drawing/2014/main" id="{2FDCCFD8-6A20-963D-3516-A606535C2FC8}"/>
              </a:ext>
            </a:extLst>
          </p:cNvPr>
          <p:cNvSpPr/>
          <p:nvPr/>
        </p:nvSpPr>
        <p:spPr>
          <a:xfrm>
            <a:off x="3444607" y="1180781"/>
            <a:ext cx="347087" cy="1200020"/>
          </a:xfrm>
          <a:prstGeom prst="rightBrace">
            <a:avLst>
              <a:gd name="adj1" fmla="val 28741"/>
              <a:gd name="adj2" fmla="val 50000"/>
            </a:avLst>
          </a:prstGeom>
          <a:solidFill>
            <a:schemeClr val="bg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0" name="Obdĺžnik 39">
            <a:extLst>
              <a:ext uri="{FF2B5EF4-FFF2-40B4-BE49-F238E27FC236}">
                <a16:creationId xmlns:a16="http://schemas.microsoft.com/office/drawing/2014/main" id="{9B6FDF00-27CF-C15B-74F6-078AFE43D2C0}"/>
              </a:ext>
            </a:extLst>
          </p:cNvPr>
          <p:cNvSpPr/>
          <p:nvPr/>
        </p:nvSpPr>
        <p:spPr>
          <a:xfrm>
            <a:off x="191175" y="5211553"/>
            <a:ext cx="168706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Fyzická ochrana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Obdĺžnik 40">
            <a:extLst>
              <a:ext uri="{FF2B5EF4-FFF2-40B4-BE49-F238E27FC236}">
                <a16:creationId xmlns:a16="http://schemas.microsoft.com/office/drawing/2014/main" id="{A3048786-96BF-640F-CC43-44BF601B82B1}"/>
              </a:ext>
            </a:extLst>
          </p:cNvPr>
          <p:cNvSpPr/>
          <p:nvPr/>
        </p:nvSpPr>
        <p:spPr>
          <a:xfrm>
            <a:off x="2151458" y="5219750"/>
            <a:ext cx="165949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MSP sporadicky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2" name="Obdĺžnik 41">
            <a:extLst>
              <a:ext uri="{FF2B5EF4-FFF2-40B4-BE49-F238E27FC236}">
                <a16:creationId xmlns:a16="http://schemas.microsoft.com/office/drawing/2014/main" id="{6D576088-58AE-B2F4-0303-C483543AC434}"/>
              </a:ext>
            </a:extLst>
          </p:cNvPr>
          <p:cNvSpPr/>
          <p:nvPr/>
        </p:nvSpPr>
        <p:spPr>
          <a:xfrm>
            <a:off x="3880554" y="3540909"/>
            <a:ext cx="79425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Zámky</a:t>
            </a:r>
          </a:p>
        </p:txBody>
      </p:sp>
      <p:sp>
        <p:nvSpPr>
          <p:cNvPr id="43" name="Obdĺžnik 42">
            <a:extLst>
              <a:ext uri="{FF2B5EF4-FFF2-40B4-BE49-F238E27FC236}">
                <a16:creationId xmlns:a16="http://schemas.microsoft.com/office/drawing/2014/main" id="{F6E9B3C3-80B3-0E1F-60E7-545B06DEEA2D}"/>
              </a:ext>
            </a:extLst>
          </p:cNvPr>
          <p:cNvSpPr/>
          <p:nvPr/>
        </p:nvSpPr>
        <p:spPr>
          <a:xfrm>
            <a:off x="4740691" y="3521722"/>
            <a:ext cx="77373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Mreže</a:t>
            </a:r>
          </a:p>
        </p:txBody>
      </p:sp>
      <p:sp>
        <p:nvSpPr>
          <p:cNvPr id="44" name="Obdĺžnik 43">
            <a:extLst>
              <a:ext uri="{FF2B5EF4-FFF2-40B4-BE49-F238E27FC236}">
                <a16:creationId xmlns:a16="http://schemas.microsoft.com/office/drawing/2014/main" id="{AB8F64F0-4670-BFB4-2C1E-3057516B74DA}"/>
              </a:ext>
            </a:extLst>
          </p:cNvPr>
          <p:cNvSpPr/>
          <p:nvPr/>
        </p:nvSpPr>
        <p:spPr>
          <a:xfrm>
            <a:off x="5580310" y="3512492"/>
            <a:ext cx="80708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Závory</a:t>
            </a:r>
          </a:p>
        </p:txBody>
      </p:sp>
      <p:sp>
        <p:nvSpPr>
          <p:cNvPr id="45" name="Obdĺžnik 44">
            <a:extLst>
              <a:ext uri="{FF2B5EF4-FFF2-40B4-BE49-F238E27FC236}">
                <a16:creationId xmlns:a16="http://schemas.microsoft.com/office/drawing/2014/main" id="{973DA652-B538-266D-ED6A-3877B4FE9DA5}"/>
              </a:ext>
            </a:extLst>
          </p:cNvPr>
          <p:cNvSpPr/>
          <p:nvPr/>
        </p:nvSpPr>
        <p:spPr>
          <a:xfrm>
            <a:off x="6442289" y="3520062"/>
            <a:ext cx="172701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Otvorové výplne</a:t>
            </a:r>
          </a:p>
        </p:txBody>
      </p:sp>
      <p:sp>
        <p:nvSpPr>
          <p:cNvPr id="46" name="Obdĺžnik 45">
            <a:extLst>
              <a:ext uri="{FF2B5EF4-FFF2-40B4-BE49-F238E27FC236}">
                <a16:creationId xmlns:a16="http://schemas.microsoft.com/office/drawing/2014/main" id="{96EE20D5-C289-A649-D8BC-82BF5579CAC0}"/>
              </a:ext>
            </a:extLst>
          </p:cNvPr>
          <p:cNvSpPr/>
          <p:nvPr/>
        </p:nvSpPr>
        <p:spPr>
          <a:xfrm rot="16200000">
            <a:off x="9722755" y="2286742"/>
            <a:ext cx="319910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Integrované bezpečnostné systémy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7" name="Obdĺžnik 46">
            <a:extLst>
              <a:ext uri="{FF2B5EF4-FFF2-40B4-BE49-F238E27FC236}">
                <a16:creationId xmlns:a16="http://schemas.microsoft.com/office/drawing/2014/main" id="{9DBA9CFE-0675-45AC-04DB-2005D7F5FCD0}"/>
              </a:ext>
            </a:extLst>
          </p:cNvPr>
          <p:cNvSpPr/>
          <p:nvPr/>
        </p:nvSpPr>
        <p:spPr>
          <a:xfrm>
            <a:off x="6693382" y="1688759"/>
            <a:ext cx="2399311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Počet osôb v objektoch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8" name="Obdĺžnik 47">
            <a:extLst>
              <a:ext uri="{FF2B5EF4-FFF2-40B4-BE49-F238E27FC236}">
                <a16:creationId xmlns:a16="http://schemas.microsoft.com/office/drawing/2014/main" id="{16FAD827-FA18-89C9-FD59-DD5BBC4F8DAE}"/>
              </a:ext>
            </a:extLst>
          </p:cNvPr>
          <p:cNvSpPr/>
          <p:nvPr/>
        </p:nvSpPr>
        <p:spPr>
          <a:xfrm>
            <a:off x="4033857" y="3066688"/>
            <a:ext cx="1855764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Pohyb v priestore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9" name="Obdĺžnik 48">
            <a:extLst>
              <a:ext uri="{FF2B5EF4-FFF2-40B4-BE49-F238E27FC236}">
                <a16:creationId xmlns:a16="http://schemas.microsoft.com/office/drawing/2014/main" id="{730AF1A3-8A2C-AFD0-44F1-D59083B8B624}"/>
              </a:ext>
            </a:extLst>
          </p:cNvPr>
          <p:cNvSpPr/>
          <p:nvPr/>
        </p:nvSpPr>
        <p:spPr>
          <a:xfrm>
            <a:off x="7269602" y="4361247"/>
            <a:ext cx="4483792" cy="338554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Príslušnosť – zamestnanec, žiak/študent, návšteva...</a:t>
            </a:r>
            <a:endParaRPr lang="sk-SK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0" name="Obdĺžnik 49">
            <a:extLst>
              <a:ext uri="{FF2B5EF4-FFF2-40B4-BE49-F238E27FC236}">
                <a16:creationId xmlns:a16="http://schemas.microsoft.com/office/drawing/2014/main" id="{CFCA788D-3DB1-3474-834E-F6772EB7B694}"/>
              </a:ext>
            </a:extLst>
          </p:cNvPr>
          <p:cNvSpPr/>
          <p:nvPr/>
        </p:nvSpPr>
        <p:spPr>
          <a:xfrm>
            <a:off x="4638986" y="4352432"/>
            <a:ext cx="2499530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Vydané/nevydané kľúče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1" name="Obdĺžnik 50">
            <a:extLst>
              <a:ext uri="{FF2B5EF4-FFF2-40B4-BE49-F238E27FC236}">
                <a16:creationId xmlns:a16="http://schemas.microsoft.com/office/drawing/2014/main" id="{A9653C93-6B4A-B2B1-89CF-5E2A88067868}"/>
              </a:ext>
            </a:extLst>
          </p:cNvPr>
          <p:cNvSpPr/>
          <p:nvPr/>
        </p:nvSpPr>
        <p:spPr>
          <a:xfrm>
            <a:off x="2981205" y="4760761"/>
            <a:ext cx="2680862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Miesto, alebo smer streľby</a:t>
            </a:r>
          </a:p>
        </p:txBody>
      </p:sp>
      <p:sp>
        <p:nvSpPr>
          <p:cNvPr id="52" name="Obdĺžnik 51">
            <a:extLst>
              <a:ext uri="{FF2B5EF4-FFF2-40B4-BE49-F238E27FC236}">
                <a16:creationId xmlns:a16="http://schemas.microsoft.com/office/drawing/2014/main" id="{A103062D-5E91-3D25-F0EC-019AA13B785D}"/>
              </a:ext>
            </a:extLst>
          </p:cNvPr>
          <p:cNvSpPr/>
          <p:nvPr/>
        </p:nvSpPr>
        <p:spPr>
          <a:xfrm>
            <a:off x="2500727" y="5759457"/>
            <a:ext cx="8385309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Pôdorysy - lokalizácia, kamery, kľúče, pohyb osôb – evidencia MV, návštev, závory/brány</a:t>
            </a:r>
          </a:p>
        </p:txBody>
      </p:sp>
      <p:sp>
        <p:nvSpPr>
          <p:cNvPr id="53" name="Obdĺžnik 52">
            <a:extLst>
              <a:ext uri="{FF2B5EF4-FFF2-40B4-BE49-F238E27FC236}">
                <a16:creationId xmlns:a16="http://schemas.microsoft.com/office/drawing/2014/main" id="{B8A7F936-6D05-CA33-C5DD-09A891F46814}"/>
              </a:ext>
            </a:extLst>
          </p:cNvPr>
          <p:cNvSpPr/>
          <p:nvPr/>
        </p:nvSpPr>
        <p:spPr>
          <a:xfrm>
            <a:off x="191175" y="5758189"/>
            <a:ext cx="22267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Informátori - vrátnice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4" name="Obdĺžnik 53">
            <a:extLst>
              <a:ext uri="{FF2B5EF4-FFF2-40B4-BE49-F238E27FC236}">
                <a16:creationId xmlns:a16="http://schemas.microsoft.com/office/drawing/2014/main" id="{AD8CCBB8-C32F-0430-926B-D0994D51A4A5}"/>
              </a:ext>
            </a:extLst>
          </p:cNvPr>
          <p:cNvSpPr/>
          <p:nvPr/>
        </p:nvSpPr>
        <p:spPr>
          <a:xfrm>
            <a:off x="7779547" y="2005583"/>
            <a:ext cx="1722587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Lokalizácia osôb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5" name="Obdĺžnik 54">
            <a:extLst>
              <a:ext uri="{FF2B5EF4-FFF2-40B4-BE49-F238E27FC236}">
                <a16:creationId xmlns:a16="http://schemas.microsoft.com/office/drawing/2014/main" id="{CD43666D-CDC4-8F8A-986E-DCD61B0B4D29}"/>
              </a:ext>
            </a:extLst>
          </p:cNvPr>
          <p:cNvSpPr/>
          <p:nvPr/>
        </p:nvSpPr>
        <p:spPr>
          <a:xfrm>
            <a:off x="211031" y="2015323"/>
            <a:ext cx="269381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Evidencia dochádzky/RFID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6" name="Obdĺžnik 55">
            <a:extLst>
              <a:ext uri="{FF2B5EF4-FFF2-40B4-BE49-F238E27FC236}">
                <a16:creationId xmlns:a16="http://schemas.microsoft.com/office/drawing/2014/main" id="{59DD1038-A7AB-4F89-179C-2D60BB79DF32}"/>
              </a:ext>
            </a:extLst>
          </p:cNvPr>
          <p:cNvSpPr/>
          <p:nvPr/>
        </p:nvSpPr>
        <p:spPr>
          <a:xfrm>
            <a:off x="7712958" y="2609866"/>
            <a:ext cx="1855764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Pohyb v priestore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7" name="Obdĺžnik 56">
            <a:extLst>
              <a:ext uri="{FF2B5EF4-FFF2-40B4-BE49-F238E27FC236}">
                <a16:creationId xmlns:a16="http://schemas.microsoft.com/office/drawing/2014/main" id="{AD2FF9A8-B3F6-403C-274E-4BBCB04998C0}"/>
              </a:ext>
            </a:extLst>
          </p:cNvPr>
          <p:cNvSpPr/>
          <p:nvPr/>
        </p:nvSpPr>
        <p:spPr>
          <a:xfrm>
            <a:off x="7788488" y="2923043"/>
            <a:ext cx="3081677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Tieseň – umiestnenie útočníka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8" name="Obdĺžnik 57">
            <a:extLst>
              <a:ext uri="{FF2B5EF4-FFF2-40B4-BE49-F238E27FC236}">
                <a16:creationId xmlns:a16="http://schemas.microsoft.com/office/drawing/2014/main" id="{F16EBCF6-DA24-84C3-C411-4EC65FF5D647}"/>
              </a:ext>
            </a:extLst>
          </p:cNvPr>
          <p:cNvSpPr/>
          <p:nvPr/>
        </p:nvSpPr>
        <p:spPr>
          <a:xfrm>
            <a:off x="228154" y="6296628"/>
            <a:ext cx="3563540" cy="369332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Bezpečnostný manažér/špecialista?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9" name="Obdĺžnik 58">
            <a:extLst>
              <a:ext uri="{FF2B5EF4-FFF2-40B4-BE49-F238E27FC236}">
                <a16:creationId xmlns:a16="http://schemas.microsoft.com/office/drawing/2014/main" id="{D2FDCAC5-18BB-2240-635F-F677153B21BD}"/>
              </a:ext>
            </a:extLst>
          </p:cNvPr>
          <p:cNvSpPr/>
          <p:nvPr/>
        </p:nvSpPr>
        <p:spPr>
          <a:xfrm>
            <a:off x="8128497" y="3587763"/>
            <a:ext cx="2265685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Spomalenie/zadržanie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0" name="Obdĺžnik 59">
            <a:extLst>
              <a:ext uri="{FF2B5EF4-FFF2-40B4-BE49-F238E27FC236}">
                <a16:creationId xmlns:a16="http://schemas.microsoft.com/office/drawing/2014/main" id="{E41BD22F-8D67-42BC-FEF2-657628B9B823}"/>
              </a:ext>
            </a:extLst>
          </p:cNvPr>
          <p:cNvSpPr/>
          <p:nvPr/>
        </p:nvSpPr>
        <p:spPr>
          <a:xfrm>
            <a:off x="4013014" y="5211553"/>
            <a:ext cx="234974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A44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SBS – komerčná </a:t>
            </a:r>
            <a:r>
              <a:rPr lang="sk-SK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sk-SK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VO</a:t>
            </a:r>
            <a:endParaRPr lang="sk-SK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55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05472" y="251915"/>
            <a:ext cx="11288688" cy="926646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b="1" dirty="0"/>
              <a:t>Školy – aspekty bezpečnosti</a:t>
            </a:r>
            <a:r>
              <a:rPr lang="sk-SK" dirty="0"/>
              <a:t>	</a:t>
            </a:r>
            <a:br>
              <a:rPr lang="sk-SK" dirty="0"/>
            </a:br>
            <a:endParaRPr lang="sk-SK" dirty="0"/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525EC259-6D14-3A14-A659-052637189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" y="1039131"/>
            <a:ext cx="4901474" cy="394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B3C046D3-BB99-1FF0-0725-9DE535A355AE}"/>
              </a:ext>
            </a:extLst>
          </p:cNvPr>
          <p:cNvSpPr txBox="1"/>
          <p:nvPr/>
        </p:nvSpPr>
        <p:spPr>
          <a:xfrm>
            <a:off x="5887958" y="412919"/>
            <a:ext cx="58062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Prístupové komunikácie, parkovacie priestory, okolitá zástavba, pôdorysy, požiarne evakuačné plány a ďalšie.</a:t>
            </a:r>
          </a:p>
        </p:txBody>
      </p:sp>
      <p:pic>
        <p:nvPicPr>
          <p:cNvPr id="2062" name="Picture 14" descr="Obrázok, na ktorom je text, diagram, mapa, plán&#10;&#10;Obsah vygenerovaný pomocou AI môže byť nesprávny.">
            <a:extLst>
              <a:ext uri="{FF2B5EF4-FFF2-40B4-BE49-F238E27FC236}">
                <a16:creationId xmlns:a16="http://schemas.microsoft.com/office/drawing/2014/main" id="{B58C7CC4-78D2-5759-C43A-A10390D08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04" y="1790700"/>
            <a:ext cx="50673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59A912FD-7CE7-EB53-0EE1-2E822AD81D84}"/>
              </a:ext>
            </a:extLst>
          </p:cNvPr>
          <p:cNvSpPr txBox="1"/>
          <p:nvPr/>
        </p:nvSpPr>
        <p:spPr>
          <a:xfrm>
            <a:off x="405472" y="4984818"/>
            <a:ext cx="5067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Väčšina budov – staršie ako 50 rokov, po komplexnej, či čiastočnej rekonštrukcii, bez zamerania na bezpečnosť. 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88134BD9-C4EF-66C5-98A3-EDABCD01F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7386" y="4102663"/>
            <a:ext cx="1182246" cy="208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26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235A7-4D4B-EAA7-68E6-7B5DEE98A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2332EAEB-AC53-0BC7-9EF3-D84E32CE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9977853-5327-FFED-E301-7790FD53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72" y="251915"/>
            <a:ext cx="11288688" cy="926646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b="1" dirty="0"/>
              <a:t>Školy – aspekty bezpečnosti</a:t>
            </a:r>
            <a:r>
              <a:rPr lang="sk-SK" dirty="0"/>
              <a:t>	</a:t>
            </a:r>
            <a:br>
              <a:rPr lang="sk-SK" dirty="0"/>
            </a:br>
            <a:endParaRPr lang="sk-S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A8F1E22-2191-675E-4439-5E58B5C1D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86" y="1011940"/>
            <a:ext cx="35052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4E7AC51-1902-C4C3-87D1-9645F72C2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900" y="1027068"/>
            <a:ext cx="3276766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9AE969A9-0B01-8308-8557-5BA903639664}"/>
              </a:ext>
            </a:extLst>
          </p:cNvPr>
          <p:cNvSpPr txBox="1"/>
          <p:nvPr/>
        </p:nvSpPr>
        <p:spPr>
          <a:xfrm>
            <a:off x="7577780" y="1011940"/>
            <a:ext cx="43334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Vchody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– nízka pasívna bezpečnosť, chýbajúci monitoring diania pred vchodmi (kamerový systém), nevhodné umiestnenie vchodu, obmedzenie prehľadu diania pred vchodom z dôvodu neupravenej zelene.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48EEED2-5893-8034-607D-85DA556AE79E}"/>
              </a:ext>
            </a:extLst>
          </p:cNvPr>
          <p:cNvSpPr txBox="1"/>
          <p:nvPr/>
        </p:nvSpPr>
        <p:spPr>
          <a:xfrm>
            <a:off x="7577779" y="2891429"/>
            <a:ext cx="433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Východy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– prevažná časť škôl má únikové výhody uzamknuté.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BA29FBD-661C-C4B9-A411-CEBEED86B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86" y="4000307"/>
            <a:ext cx="36957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3B3A35ED-F114-455E-A8D6-C305A354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08" y="4066982"/>
            <a:ext cx="28003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C289D0CC-FE10-6461-BFF2-E37D0A91C32D}"/>
              </a:ext>
            </a:extLst>
          </p:cNvPr>
          <p:cNvSpPr txBox="1"/>
          <p:nvPr/>
        </p:nvSpPr>
        <p:spPr>
          <a:xfrm>
            <a:off x="7577778" y="3549675"/>
            <a:ext cx="4333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Okná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– niektoré objekty majú na prízemí, resp. v suteréne mreže.</a:t>
            </a:r>
          </a:p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Vonkajšie priestory (ihriská, dvory)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– nemonitorované. 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3A371D0-AD62-799F-B3A9-31D2008CA870}"/>
              </a:ext>
            </a:extLst>
          </p:cNvPr>
          <p:cNvSpPr txBox="1"/>
          <p:nvPr/>
        </p:nvSpPr>
        <p:spPr>
          <a:xfrm>
            <a:off x="7577779" y="4773909"/>
            <a:ext cx="4333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Vstupy do suterénu, a </a:t>
            </a:r>
            <a:r>
              <a:rPr lang="sk-SK" sz="2000" b="1" dirty="0" err="1">
                <a:solidFill>
                  <a:schemeClr val="accent6">
                    <a:lumMod val="50000"/>
                  </a:schemeClr>
                </a:solidFill>
              </a:rPr>
              <a:t>výlezy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na strechu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– neuzamykané.</a:t>
            </a:r>
          </a:p>
        </p:txBody>
      </p:sp>
      <p:pic>
        <p:nvPicPr>
          <p:cNvPr id="2058" name="Picture 10" descr="Obrázok, na ktorom je železo, oceľ, detské ihrisko, píšťala&#10;&#10;Obsah vygenerovaný pomocou AI môže byť nesprávny.">
            <a:extLst>
              <a:ext uri="{FF2B5EF4-FFF2-40B4-BE49-F238E27FC236}">
                <a16:creationId xmlns:a16="http://schemas.microsoft.com/office/drawing/2014/main" id="{3257F08F-D2F0-0FC6-F1FA-91A29256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518" y="5480241"/>
            <a:ext cx="2082722" cy="12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6F78A3EA-8C5E-0B86-14EE-62B1FE125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943" y="5480241"/>
            <a:ext cx="1456566" cy="123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1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5D4D-41B4-A3FF-785D-29A4CB66D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78D87114-4C73-CD5F-3DBE-11F82E18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7513FEF-6AC8-A06A-8A1E-7DBAA60AA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72" y="251915"/>
            <a:ext cx="11288688" cy="926646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b="1" dirty="0"/>
              <a:t>Školy – aspekty bezpečnosti</a:t>
            </a:r>
            <a:r>
              <a:rPr lang="sk-SK" dirty="0"/>
              <a:t>	</a:t>
            </a:r>
            <a:br>
              <a:rPr lang="sk-SK" dirty="0"/>
            </a:br>
            <a:endParaRPr lang="sk-SK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5106FC2-CF0A-C64C-DB26-42BEAD1870B9}"/>
              </a:ext>
            </a:extLst>
          </p:cNvPr>
          <p:cNvSpPr txBox="1"/>
          <p:nvPr/>
        </p:nvSpPr>
        <p:spPr>
          <a:xfrm>
            <a:off x="3454401" y="1086440"/>
            <a:ext cx="62072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Interiér –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často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bez aktívneho monitorovania, bez tiesňových poplachových systémov, dvere s nízkou pasívnou bezpečnosťou, prípadne zasklené; presklené okná medzi triedami a chodbou.</a:t>
            </a:r>
          </a:p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Pokrytie kamerovým systémom –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bez projektovania, náhodné rozloženie kamier, zastarané, obsluha bez kompetencií.</a:t>
            </a:r>
          </a:p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Tiesňové poplachové systémy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– nepoznané systémy.</a:t>
            </a:r>
          </a:p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Systémy kontroly vstupov –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najčastejšie používané prvky technickej ochrany. </a:t>
            </a:r>
          </a:p>
          <a:p>
            <a:pPr algn="just"/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Elektrická požiarna signalizácia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- sporadické využívanie.</a:t>
            </a:r>
          </a:p>
          <a:p>
            <a:pPr algn="just"/>
            <a:endParaRPr lang="sk-SK" sz="20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Medzi poschodiami vo väčšine prípadov jedno schodisko, výnimočne dve.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7EBCCA0-8375-C25D-69AF-0EC61F400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" y="1086440"/>
            <a:ext cx="249555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brázok, na ktorom je stena, text, vnútri, strop&#10;&#10;Obsah vygenerovaný pomocou AI môže byť nesprávny.">
            <a:extLst>
              <a:ext uri="{FF2B5EF4-FFF2-40B4-BE49-F238E27FC236}">
                <a16:creationId xmlns:a16="http://schemas.microsoft.com/office/drawing/2014/main" id="{6D9300FB-9DEF-ACF2-5DD3-DDB215E95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9" r="30214" b="15426"/>
          <a:stretch>
            <a:fillRect/>
          </a:stretch>
        </p:blipFill>
        <p:spPr bwMode="auto">
          <a:xfrm>
            <a:off x="9961296" y="251915"/>
            <a:ext cx="2071561" cy="491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brázok, na ktorom je stena, vnútri, strop, omietka&#10;&#10;Obsah vygenerovaný pomocou AI môže byť nesprávny.">
            <a:extLst>
              <a:ext uri="{FF2B5EF4-FFF2-40B4-BE49-F238E27FC236}">
                <a16:creationId xmlns:a16="http://schemas.microsoft.com/office/drawing/2014/main" id="{55EAADC3-CAD3-5EA3-C663-166A4BDDA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26221" r="-1569" b="55895"/>
          <a:stretch>
            <a:fillRect/>
          </a:stretch>
        </p:blipFill>
        <p:spPr bwMode="auto">
          <a:xfrm>
            <a:off x="6049816" y="76767"/>
            <a:ext cx="3859901" cy="92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D6404C90-BAAF-D5EF-3594-ADDA6700E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446" y="3611160"/>
            <a:ext cx="2859305" cy="145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5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BA17231C-2B69-675D-84AF-7D1F477D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DC06DBC8-7A94-D47F-2C67-2905F634E4A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2951AEA-2AA6-8E40-CF70-0C425234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14" y="-132851"/>
            <a:ext cx="10515600" cy="1325563"/>
          </a:xfrm>
        </p:spPr>
        <p:txBody>
          <a:bodyPr/>
          <a:lstStyle/>
          <a:p>
            <a:r>
              <a:rPr lang="sk-SK" b="1" dirty="0"/>
              <a:t>Najväčšie chyby škôl - zhrnutie</a:t>
            </a:r>
            <a:br>
              <a:rPr lang="sk-SK" b="1" dirty="0"/>
            </a:br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21242372-0EE5-EC01-BC09-AF8C5B79664F}"/>
              </a:ext>
            </a:extLst>
          </p:cNvPr>
          <p:cNvSpPr txBox="1"/>
          <p:nvPr/>
        </p:nvSpPr>
        <p:spPr>
          <a:xfrm>
            <a:off x="385614" y="529930"/>
            <a:ext cx="1102415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Typické chyby: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škola nemá krízový plán,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učitelia nevedia, čo robiť (nácviky, školenia - žiadne),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otvorené vstupy, uzavreté/zablokované únikové východy,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žiadna komunikácia s políciou,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nefunkčný kamerový systém (aktívne monitorovanie je pripojenie na PZ SR/MSP/SBS a využívanie AI a nie monitorovanie školy riaditeľom, vrátnikom a pod.),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neexistujúca detekcia požiaru,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chýbajúci tiesňový poplachový systém (pripojenie na PZ SR/MSP/SBS),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fyzická ochrana realizovaná sporadicky,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bezpečnostné opatrenia len „na papieri“, ale chýbajú napr. štandardné operačné plány, pôdorysy na vrátniciach, označenia únikových východov, lekárničky,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evidencia bezpečnostných incidentov neexistuje,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</a:rPr>
              <a:t> neexistuje bezpečnostná politika,</a:t>
            </a:r>
          </a:p>
          <a:p>
            <a:pPr>
              <a:buFont typeface="Arial" panose="020B0604020202020204" pitchFamily="34" charset="0"/>
              <a:buChar char="•"/>
            </a:pPr>
            <a:endParaRPr lang="sk-SK" sz="20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...... a </a:t>
            </a:r>
            <a:r>
              <a:rPr lang="sk-SK" sz="2000" b="1" dirty="0">
                <a:solidFill>
                  <a:srgbClr val="FF0000"/>
                </a:solidFill>
              </a:rPr>
              <a:t>U  NÁS SA TO STAŤ NEMÔŽE.</a:t>
            </a:r>
          </a:p>
          <a:p>
            <a:pPr>
              <a:buFont typeface="Arial" panose="020B0604020202020204" pitchFamily="34" charset="0"/>
              <a:buChar char="•"/>
            </a:pPr>
            <a:endParaRPr lang="sk-SK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16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61D7-AACF-17BF-922E-08798AB48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BC6CAEC5-C8BD-2F5C-4C94-5E456047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5D82843-447F-2310-7D31-AE2AD111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72" y="251915"/>
            <a:ext cx="11288688" cy="926646"/>
          </a:xfrm>
        </p:spPr>
        <p:txBody>
          <a:bodyPr>
            <a:normAutofit fontScale="90000"/>
          </a:bodyPr>
          <a:lstStyle/>
          <a:p>
            <a:br>
              <a:rPr lang="sk-SK" dirty="0"/>
            </a:br>
            <a:r>
              <a:rPr lang="sk-SK" b="1" dirty="0"/>
              <a:t>Dôvody prečo to v školstve nefunguje</a:t>
            </a:r>
            <a:r>
              <a:rPr lang="sk-SK" dirty="0"/>
              <a:t>	</a:t>
            </a:r>
            <a:br>
              <a:rPr lang="sk-SK" dirty="0"/>
            </a:br>
            <a:endParaRPr lang="sk-SK" dirty="0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09B48AF7-1615-752D-FD99-908843EE4430}"/>
              </a:ext>
            </a:extLst>
          </p:cNvPr>
          <p:cNvSpPr/>
          <p:nvPr/>
        </p:nvSpPr>
        <p:spPr>
          <a:xfrm>
            <a:off x="385616" y="968168"/>
            <a:ext cx="111874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neexistujúce </a:t>
            </a:r>
            <a:r>
              <a:rPr lang="sk-SK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politiky bezpečnosti (stratégia bezpečnosti) 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 školách, chýbajúce metodiky zamerané na riadenie bezpečnosti,</a:t>
            </a: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nedostatok vyškoleného personálu na ministerstve ale aj u zriaďovateľov škôl, chýbajúci bezpečnostní manažéri, nestanovené (nejasné) zodpovednosti,</a:t>
            </a:r>
          </a:p>
          <a:p>
            <a:pPr marL="342900" indent="-342900" algn="just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neuvedomenie si potreby riešiť bezpečnostné otázky samotnými školami,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nedostatok vlastných zdrojov,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neexistujúci Bezpečnostný výskum,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Bezpečnosť až na poslednom mieste,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......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nedostatok bezpečnostných incidentov?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sk-SK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sk-SK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5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847A9-E7F7-1556-5567-E2EDAB3A9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D44AA34D-9717-D4E6-05EA-7E2968E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340" y="6351932"/>
            <a:ext cx="2743200" cy="365125"/>
          </a:xfrm>
        </p:spPr>
        <p:txBody>
          <a:bodyPr/>
          <a:lstStyle/>
          <a:p>
            <a:fld id="{831A784D-4928-4D1C-9696-D92BC1EDB409}" type="slidenum">
              <a:rPr lang="en-US" smtClean="0">
                <a:latin typeface="+mn-lt"/>
              </a:rPr>
              <a:pPr/>
              <a:t>22</a:t>
            </a:fld>
            <a:endParaRPr lang="en-US" dirty="0">
              <a:latin typeface="+mn-lt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D42FB99A-CA05-1160-C2F6-7185E0ECA8E4}"/>
              </a:ext>
            </a:extLst>
          </p:cNvPr>
          <p:cNvSpPr txBox="1"/>
          <p:nvPr/>
        </p:nvSpPr>
        <p:spPr>
          <a:xfrm>
            <a:off x="351873" y="287016"/>
            <a:ext cx="5505333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GB" sz="2000" b="1" noProof="0" dirty="0"/>
              <a:t>Best practices </a:t>
            </a:r>
            <a:r>
              <a:rPr lang="sk-SK" sz="2000" b="1" dirty="0"/>
              <a:t>zo zahraničia:</a:t>
            </a:r>
          </a:p>
          <a:p>
            <a:pPr algn="just"/>
            <a:r>
              <a:rPr lang="sk-SK" sz="2000" b="1" dirty="0">
                <a:solidFill>
                  <a:srgbClr val="FF0000"/>
                </a:solidFill>
              </a:rPr>
              <a:t>Pri </a:t>
            </a:r>
            <a:r>
              <a:rPr lang="sk-SK" sz="2000" b="1" dirty="0" err="1">
                <a:solidFill>
                  <a:srgbClr val="FF0000"/>
                </a:solidFill>
              </a:rPr>
              <a:t>mass</a:t>
            </a:r>
            <a:r>
              <a:rPr lang="sk-SK" sz="2000" b="1" dirty="0">
                <a:solidFill>
                  <a:srgbClr val="FF0000"/>
                </a:solidFill>
              </a:rPr>
              <a:t> </a:t>
            </a:r>
            <a:r>
              <a:rPr lang="sk-SK" sz="2000" b="1" dirty="0" err="1">
                <a:solidFill>
                  <a:srgbClr val="FF0000"/>
                </a:solidFill>
              </a:rPr>
              <a:t>shooting</a:t>
            </a:r>
            <a:r>
              <a:rPr lang="sk-SK" sz="2000" b="1" dirty="0">
                <a:solidFill>
                  <a:srgbClr val="FF0000"/>
                </a:solidFill>
              </a:rPr>
              <a:t> rozhodujú prvé 3 minúty.</a:t>
            </a:r>
            <a:br>
              <a:rPr lang="sk-SK" sz="2000" dirty="0"/>
            </a:br>
            <a:r>
              <a:rPr lang="sk-SK" sz="2000" dirty="0"/>
              <a:t>A v tých minútach je na mieste </a:t>
            </a:r>
            <a:r>
              <a:rPr lang="sk-SK" sz="2000" b="1" dirty="0"/>
              <a:t>takmer vždy mestská / lokálna polícia</a:t>
            </a:r>
            <a:r>
              <a:rPr lang="sk-SK" sz="2000" dirty="0"/>
              <a:t>, nie štátna.</a:t>
            </a:r>
          </a:p>
          <a:p>
            <a:pPr algn="just"/>
            <a:r>
              <a:rPr lang="sk-SK" sz="2000" dirty="0"/>
              <a:t>Preto mnohé krajiny zmenili model z </a:t>
            </a:r>
            <a:r>
              <a:rPr lang="sk-SK" sz="2000" b="1" dirty="0"/>
              <a:t>„čakať na špeciálnu jednotku“</a:t>
            </a:r>
            <a:r>
              <a:rPr lang="sk-SK" sz="2000" dirty="0"/>
              <a:t> na </a:t>
            </a:r>
            <a:r>
              <a:rPr lang="sk-SK" sz="2000" b="1" dirty="0"/>
              <a:t>„okamžitý zásah prvej hliadky“</a:t>
            </a:r>
            <a:r>
              <a:rPr lang="sk-SK" sz="2000" dirty="0"/>
              <a:t>.</a:t>
            </a:r>
          </a:p>
          <a:p>
            <a:pPr algn="just">
              <a:buNone/>
            </a:pPr>
            <a:endParaRPr lang="sk-SK" sz="2000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36266777-C4AC-62B7-1BD5-6E68651322DD}"/>
              </a:ext>
            </a:extLst>
          </p:cNvPr>
          <p:cNvSpPr txBox="1"/>
          <p:nvPr/>
        </p:nvSpPr>
        <p:spPr>
          <a:xfrm>
            <a:off x="5982415" y="287016"/>
            <a:ext cx="6097348" cy="4093428"/>
          </a:xfrm>
          <a:prstGeom prst="rect">
            <a:avLst/>
          </a:prstGeom>
          <a:solidFill>
            <a:srgbClr val="ECFEF3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2000" b="1" dirty="0" err="1">
                <a:solidFill>
                  <a:schemeClr val="accent6">
                    <a:lumMod val="50000"/>
                  </a:schemeClr>
                </a:solidFill>
              </a:rPr>
              <a:t>Immediate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6">
                    <a:lumMod val="50000"/>
                  </a:schemeClr>
                </a:solidFill>
              </a:rPr>
              <a:t>Action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Rapid </a:t>
            </a:r>
            <a:r>
              <a:rPr lang="sk-SK" sz="2000" b="1" dirty="0" err="1">
                <a:solidFill>
                  <a:schemeClr val="accent6">
                    <a:lumMod val="50000"/>
                  </a:schemeClr>
                </a:solidFill>
              </a:rPr>
              <a:t>Deployment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(IARD) -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Najväčšia zmena po </a:t>
            </a:r>
            <a:r>
              <a:rPr lang="sk-SK" sz="2000" dirty="0" err="1">
                <a:solidFill>
                  <a:schemeClr val="accent6">
                    <a:lumMod val="50000"/>
                  </a:schemeClr>
                </a:solidFill>
              </a:rPr>
              <a:t>Columbine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---- Starý model: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uzavrieť perimeter,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čakať na zásahovú zložku.</a:t>
            </a:r>
          </a:p>
          <a:p>
            <a:pPr>
              <a:buNone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---- Nový model: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 prvý policajt ide dovnútra,</a:t>
            </a:r>
            <a:endParaRPr lang="sk-SK" sz="20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smeruje 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za zvukom streľby,</a:t>
            </a:r>
            <a:endParaRPr lang="sk-SK" sz="20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cieľ: </a:t>
            </a: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neutralizovať útočníka čo najrýchlejšie.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</a:rPr>
              <a:t>---- Dôležité princípy:</a:t>
            </a:r>
          </a:p>
          <a:p>
            <a:pPr>
              <a:buNone/>
            </a:pP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Komunikácia s PZ.</a:t>
            </a:r>
          </a:p>
          <a:p>
            <a:pPr algn="just">
              <a:buNone/>
            </a:pPr>
            <a:r>
              <a:rPr lang="sk-SK" sz="2000" b="1" dirty="0">
                <a:solidFill>
                  <a:schemeClr val="accent6">
                    <a:lumMod val="50000"/>
                  </a:schemeClr>
                </a:solidFill>
              </a:rPr>
              <a:t>Zastavenie útočníka má prioritu pred ošetrením zranených.</a:t>
            </a:r>
            <a:endParaRPr lang="sk-SK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78312B9-F9C8-7676-CB87-BC70A8848B3F}"/>
              </a:ext>
            </a:extLst>
          </p:cNvPr>
          <p:cNvSpPr txBox="1"/>
          <p:nvPr/>
        </p:nvSpPr>
        <p:spPr>
          <a:xfrm>
            <a:off x="420437" y="3328884"/>
            <a:ext cx="5561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/>
              <a:t>V roku 2020 malo </a:t>
            </a:r>
            <a:r>
              <a:rPr lang="sk-SK" b="1" dirty="0"/>
              <a:t>cca 65 % amerických škôl policajta alebo bezpečnostného pracovníka a výsledok?</a:t>
            </a:r>
          </a:p>
          <a:p>
            <a:r>
              <a:rPr lang="sk-SK" b="1" dirty="0">
                <a:solidFill>
                  <a:srgbClr val="FF0000"/>
                </a:solidFill>
              </a:rPr>
              <a:t>Útočník naráža na ozbrojeného policajta do 30 sekúnd.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74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180975" y="2533808"/>
            <a:ext cx="11449050" cy="902627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2">
                    <a:lumMod val="10000"/>
                  </a:schemeClr>
                </a:solidFill>
              </a:rPr>
              <a:t>Ďakujem za pozornosť!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85616" y="5357003"/>
            <a:ext cx="435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Andrej.Velas@uniza.sk</a:t>
            </a:r>
          </a:p>
        </p:txBody>
      </p:sp>
      <p:sp>
        <p:nvSpPr>
          <p:cNvPr id="5" name="Obdĺžnik 4"/>
          <p:cNvSpPr/>
          <p:nvPr/>
        </p:nvSpPr>
        <p:spPr>
          <a:xfrm>
            <a:off x="347172" y="4137164"/>
            <a:ext cx="11473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Vytvorené s podporou projektu APVV-23-0437 Stratégia a metodika ochrany mäkkých cieľov so zameraním na základné, stredné a vysoké školy 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84EC846D-40FA-AA8A-8F1F-7266993FF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007" y="295551"/>
            <a:ext cx="3170018" cy="268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4529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Vlastné 1">
      <a:dk1>
        <a:srgbClr val="002D72"/>
      </a:dk1>
      <a:lt1>
        <a:sysClr val="window" lastClr="FFFFFF"/>
      </a:lt1>
      <a:dk2>
        <a:srgbClr val="002D72"/>
      </a:dk2>
      <a:lt2>
        <a:srgbClr val="E7E6E6"/>
      </a:lt2>
      <a:accent1>
        <a:srgbClr val="002D72"/>
      </a:accent1>
      <a:accent2>
        <a:srgbClr val="A1A5C8"/>
      </a:accent2>
      <a:accent3>
        <a:srgbClr val="3E5698"/>
      </a:accent3>
      <a:accent4>
        <a:srgbClr val="6CACE4"/>
      </a:accent4>
      <a:accent5>
        <a:srgbClr val="A9C9EB"/>
      </a:accent5>
      <a:accent6>
        <a:srgbClr val="AEABA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6160</TotalTime>
  <Words>1838</Words>
  <Application>Microsoft Office PowerPoint</Application>
  <PresentationFormat>Širokouhlá</PresentationFormat>
  <Paragraphs>218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9" baseType="lpstr">
      <vt:lpstr>Arial</vt:lpstr>
      <vt:lpstr>Bebas Neue</vt:lpstr>
      <vt:lpstr>Calibri</vt:lpstr>
      <vt:lpstr>Calibri Light</vt:lpstr>
      <vt:lpstr>Times New Roman</vt:lpstr>
      <vt:lpstr>Motív balíka Office</vt:lpstr>
      <vt:lpstr>DEFINÍCIA MÄKKÝCH CIEĽOV: ZRANITEĽNOSŤ, POSUDZOVANIE RIZÍK  A PREVENTÍVNE STRATÉGIE</vt:lpstr>
      <vt:lpstr>Mäkké ciele</vt:lpstr>
      <vt:lpstr>Mäkké ciele</vt:lpstr>
      <vt:lpstr> Útoky na školy a školské zariadenia</vt:lpstr>
      <vt:lpstr> Útoky na školách</vt:lpstr>
      <vt:lpstr> Útoky na školách</vt:lpstr>
      <vt:lpstr>Školy - špecifické prostredie</vt:lpstr>
      <vt:lpstr>Školy - špecifické prostredie</vt:lpstr>
      <vt:lpstr>Školy – rôznorodé prostredie</vt:lpstr>
      <vt:lpstr>Možné spôsoby útokov na mäkký cieľ a bezpečnostných incidentov súvisiacich s mäkkými cieľmi:</vt:lpstr>
      <vt:lpstr>Varovné signály pred útokom</vt:lpstr>
      <vt:lpstr>UTEČ SKRY SA BOJUJ</vt:lpstr>
      <vt:lpstr>Metóda (pozorujte, pozdravte, vyhodnoťte riziko, získajte pomoc) PPAP</vt:lpstr>
      <vt:lpstr>Postup zvyšovania bezpečnosti na školách</vt:lpstr>
      <vt:lpstr>Prezentácia programu PowerPoint</vt:lpstr>
      <vt:lpstr> Súčasný stav – možné riešenia pre zvyšovanie bezpečnosti na školách   </vt:lpstr>
      <vt:lpstr> Školy – aspekty bezpečnosti  </vt:lpstr>
      <vt:lpstr> Školy – aspekty bezpečnosti  </vt:lpstr>
      <vt:lpstr> Školy – aspekty bezpečnosti  </vt:lpstr>
      <vt:lpstr>Najväčšie chyby škôl - zhrnutie </vt:lpstr>
      <vt:lpstr> Dôvody prečo to v školstve nefunguje  </vt:lpstr>
      <vt:lpstr>Prezentácia programu PowerPoint</vt:lpstr>
      <vt:lpstr>Ďakujem za pozornosť!</vt:lpstr>
    </vt:vector>
  </TitlesOfParts>
  <Company>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XI</dc:creator>
  <cp:lastModifiedBy>Ľubica Černá</cp:lastModifiedBy>
  <cp:revision>159</cp:revision>
  <dcterms:created xsi:type="dcterms:W3CDTF">2021-04-12T06:48:28Z</dcterms:created>
  <dcterms:modified xsi:type="dcterms:W3CDTF">2026-06-18T15:36:04Z</dcterms:modified>
</cp:coreProperties>
</file>